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2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0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Roman"/>
        <a:ea typeface="Times Roman"/>
        <a:cs typeface="Times Roman"/>
        <a:sym typeface="Times Roman"/>
      </a:defRPr>
    </a:lvl1pPr>
    <a:lvl2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Roman"/>
        <a:ea typeface="Times Roman"/>
        <a:cs typeface="Times Roman"/>
        <a:sym typeface="Times Roman"/>
      </a:defRPr>
    </a:lvl2pPr>
    <a:lvl3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Roman"/>
        <a:ea typeface="Times Roman"/>
        <a:cs typeface="Times Roman"/>
        <a:sym typeface="Times Roman"/>
      </a:defRPr>
    </a:lvl3pPr>
    <a:lvl4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Roman"/>
        <a:ea typeface="Times Roman"/>
        <a:cs typeface="Times Roman"/>
        <a:sym typeface="Times Roman"/>
      </a:defRPr>
    </a:lvl4pPr>
    <a:lvl5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Roman"/>
        <a:ea typeface="Times Roman"/>
        <a:cs typeface="Times Roman"/>
        <a:sym typeface="Times Roman"/>
      </a:defRPr>
    </a:lvl5pPr>
    <a:lvl6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Roman"/>
        <a:ea typeface="Times Roman"/>
        <a:cs typeface="Times Roman"/>
        <a:sym typeface="Times Roman"/>
      </a:defRPr>
    </a:lvl6pPr>
    <a:lvl7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Roman"/>
        <a:ea typeface="Times Roman"/>
        <a:cs typeface="Times Roman"/>
        <a:sym typeface="Times Roman"/>
      </a:defRPr>
    </a:lvl7pPr>
    <a:lvl8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Roman"/>
        <a:ea typeface="Times Roman"/>
        <a:cs typeface="Times Roman"/>
        <a:sym typeface="Times Roman"/>
      </a:defRPr>
    </a:lvl8pPr>
    <a:lvl9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Roman"/>
        <a:ea typeface="Times Roman"/>
        <a:cs typeface="Times Roman"/>
        <a:sym typeface="Times Roman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niel Ramos" initials="DR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FEACB"/>
          </a:solidFill>
        </a:fill>
      </a:tcStyle>
    </a:wholeTbl>
    <a:band2H>
      <a:tcTxStyle/>
      <a:tcStyle>
        <a:tcBdr/>
        <a:fill>
          <a:solidFill>
            <a:srgbClr val="EFF5E7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ADC"/>
          </a:solidFill>
        </a:fill>
      </a:tcStyle>
    </a:wholeTbl>
    <a:band2H>
      <a:tcTxStyle/>
      <a:tcStyle>
        <a:tcBdr/>
        <a:fill>
          <a:solidFill>
            <a:srgbClr val="EBEDEE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7E5"/>
          </a:solidFill>
        </a:fill>
      </a:tcStyle>
    </a:wholeTbl>
    <a:band2H>
      <a:tcTxStyle/>
      <a:tcStyle>
        <a:tcBdr/>
        <a:fill>
          <a:solidFill>
            <a:srgbClr val="E7ECF3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9" autoAdjust="0"/>
    <p:restoredTop sz="94694"/>
  </p:normalViewPr>
  <p:slideViewPr>
    <p:cSldViewPr snapToGrid="0" snapToObjects="1">
      <p:cViewPr varScale="1">
        <p:scale>
          <a:sx n="125" d="100"/>
          <a:sy n="125" d="100"/>
        </p:scale>
        <p:origin x="54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4-22T10:34:21.952" idx="1">
    <p:pos x="2406" y="548"/>
    <p:text/>
    <p:extLst>
      <p:ext uri="{C676402C-5697-4E1C-873F-D02D1690AC5C}">
        <p15:threadingInfo xmlns:p15="http://schemas.microsoft.com/office/powerpoint/2012/main" timeZoneBias="240"/>
      </p:ext>
    </p:extLst>
  </p:cm>
  <p:cm authorId="0" dt="2021-04-22T10:34:36.328" idx="2">
    <p:pos x="2798" y="2503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4-22T10:34:36.328" idx="3">
    <p:pos x="2164" y="1617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4-22T10:34:36.328" idx="4">
    <p:pos x="2164" y="1617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685800" latinLnBrk="0">
      <a:spcBef>
        <a:spcPts val="300"/>
      </a:spcBef>
      <a:defRPr>
        <a:latin typeface="+mj-lt"/>
        <a:ea typeface="+mj-ea"/>
        <a:cs typeface="+mj-cs"/>
        <a:sym typeface="Arial"/>
      </a:defRPr>
    </a:lvl1pPr>
    <a:lvl2pPr indent="228600" defTabSz="685800" latinLnBrk="0">
      <a:spcBef>
        <a:spcPts val="300"/>
      </a:spcBef>
      <a:defRPr>
        <a:latin typeface="+mj-lt"/>
        <a:ea typeface="+mj-ea"/>
        <a:cs typeface="+mj-cs"/>
        <a:sym typeface="Arial"/>
      </a:defRPr>
    </a:lvl2pPr>
    <a:lvl3pPr indent="457200" defTabSz="685800" latinLnBrk="0">
      <a:spcBef>
        <a:spcPts val="300"/>
      </a:spcBef>
      <a:defRPr>
        <a:latin typeface="+mj-lt"/>
        <a:ea typeface="+mj-ea"/>
        <a:cs typeface="+mj-cs"/>
        <a:sym typeface="Arial"/>
      </a:defRPr>
    </a:lvl3pPr>
    <a:lvl4pPr indent="685800" defTabSz="685800" latinLnBrk="0">
      <a:spcBef>
        <a:spcPts val="300"/>
      </a:spcBef>
      <a:defRPr>
        <a:latin typeface="+mj-lt"/>
        <a:ea typeface="+mj-ea"/>
        <a:cs typeface="+mj-cs"/>
        <a:sym typeface="Arial"/>
      </a:defRPr>
    </a:lvl4pPr>
    <a:lvl5pPr indent="914400" defTabSz="685800" latinLnBrk="0">
      <a:spcBef>
        <a:spcPts val="300"/>
      </a:spcBef>
      <a:defRPr>
        <a:latin typeface="+mj-lt"/>
        <a:ea typeface="+mj-ea"/>
        <a:cs typeface="+mj-cs"/>
        <a:sym typeface="Arial"/>
      </a:defRPr>
    </a:lvl5pPr>
    <a:lvl6pPr indent="1143000" defTabSz="685800" latinLnBrk="0">
      <a:spcBef>
        <a:spcPts val="300"/>
      </a:spcBef>
      <a:defRPr>
        <a:latin typeface="+mj-lt"/>
        <a:ea typeface="+mj-ea"/>
        <a:cs typeface="+mj-cs"/>
        <a:sym typeface="Arial"/>
      </a:defRPr>
    </a:lvl6pPr>
    <a:lvl7pPr indent="1371600" defTabSz="685800" latinLnBrk="0">
      <a:spcBef>
        <a:spcPts val="300"/>
      </a:spcBef>
      <a:defRPr>
        <a:latin typeface="+mj-lt"/>
        <a:ea typeface="+mj-ea"/>
        <a:cs typeface="+mj-cs"/>
        <a:sym typeface="Arial"/>
      </a:defRPr>
    </a:lvl7pPr>
    <a:lvl8pPr indent="1600200" defTabSz="685800" latinLnBrk="0">
      <a:spcBef>
        <a:spcPts val="300"/>
      </a:spcBef>
      <a:defRPr>
        <a:latin typeface="+mj-lt"/>
        <a:ea typeface="+mj-ea"/>
        <a:cs typeface="+mj-cs"/>
        <a:sym typeface="Arial"/>
      </a:defRPr>
    </a:lvl8pPr>
    <a:lvl9pPr indent="1828800" defTabSz="685800" latinLnBrk="0">
      <a:spcBef>
        <a:spcPts val="300"/>
      </a:spcBef>
      <a:defRPr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6852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130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90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23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72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314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7220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61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155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579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856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7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988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828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934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347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201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29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008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31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08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81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289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55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827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39615" y="2067006"/>
            <a:ext cx="4541035" cy="1532761"/>
          </a:xfrm>
          <a:prstGeom prst="rect">
            <a:avLst/>
          </a:prstGeom>
        </p:spPr>
        <p:txBody>
          <a:bodyPr lIns="36000" tIns="36000" rIns="36000" bIns="36000">
            <a:normAutofit/>
          </a:bodyPr>
          <a:lstStyle>
            <a:lvl1pPr marL="0" indent="0">
              <a:spcBef>
                <a:spcPts val="200"/>
              </a:spcBef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  <a:lvl2pPr marL="428625" indent="-257175">
              <a:spcBef>
                <a:spcPts val="200"/>
              </a:spcBef>
              <a:buClrTx/>
              <a:buFontTx/>
              <a:defRPr>
                <a:solidFill>
                  <a:srgbClr val="FFFFFF"/>
                </a:solidFill>
              </a:defRPr>
            </a:lvl2pPr>
            <a:lvl3pPr marL="571500" indent="-228600">
              <a:spcBef>
                <a:spcPts val="200"/>
              </a:spcBef>
              <a:buClrTx/>
              <a:buFontTx/>
              <a:defRPr>
                <a:solidFill>
                  <a:srgbClr val="FFFFFF"/>
                </a:solidFill>
              </a:defRPr>
            </a:lvl3pPr>
            <a:lvl4pPr marL="771525" indent="-257175">
              <a:spcBef>
                <a:spcPts val="200"/>
              </a:spcBef>
              <a:buClrTx/>
              <a:buFontTx/>
              <a:defRPr>
                <a:solidFill>
                  <a:srgbClr val="FFFFFF"/>
                </a:solidFill>
              </a:defRPr>
            </a:lvl4pPr>
            <a:lvl5pPr marL="942975" indent="-257175">
              <a:spcBef>
                <a:spcPts val="200"/>
              </a:spcBef>
              <a:buClrTx/>
              <a:buFontTx/>
              <a:defRPr>
                <a:solidFill>
                  <a:srgbClr val="FFFFFF"/>
                </a:solidFill>
              </a:defRPr>
            </a:lvl5pPr>
          </a:lstStyle>
          <a:p>
            <a:r>
              <a:t>Click to edit subtitle style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939613" y="573740"/>
            <a:ext cx="4541036" cy="1493266"/>
          </a:xfrm>
          <a:prstGeom prst="rect">
            <a:avLst/>
          </a:prstGeom>
        </p:spPr>
        <p:txBody>
          <a:bodyPr lIns="36000" tIns="36000" rIns="36000" bIns="36000"/>
          <a:lstStyle>
            <a:lvl1pPr>
              <a:lnSpc>
                <a:spcPts val="2400"/>
              </a:lnSpc>
              <a:defRPr sz="2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4864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4864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4864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Body Level One…"/>
          <p:cNvSpPr txBox="1">
            <a:spLocks noGrp="1"/>
          </p:cNvSpPr>
          <p:nvPr>
            <p:ph type="body" idx="1"/>
          </p:nvPr>
        </p:nvSpPr>
        <p:spPr>
          <a:xfrm>
            <a:off x="873080" y="1102657"/>
            <a:ext cx="7693178" cy="346234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177104" cy="80074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79876" y="1101725"/>
            <a:ext cx="4740276" cy="34639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500"/>
              </a:spcBef>
            </a:lvl1pPr>
            <a:lvl2pPr marL="446993" indent="-275544">
              <a:spcBef>
                <a:spcPts val="500"/>
              </a:spcBef>
            </a:lvl2pPr>
            <a:lvl3pPr marL="636814" indent="-293914">
              <a:spcBef>
                <a:spcPts val="500"/>
              </a:spcBef>
            </a:lvl3pPr>
            <a:lvl4pPr marL="925829" indent="-411479">
              <a:spcBef>
                <a:spcPts val="500"/>
              </a:spcBef>
            </a:lvl4pPr>
            <a:lvl5pPr marL="1179575" indent="-493775">
              <a:spcBef>
                <a:spcPts val="5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744663" y="1101725"/>
            <a:ext cx="2273301" cy="346392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buFont typeface="Arial"/>
            </a:pPr>
            <a:endParaRPr/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1744753" y="113655"/>
            <a:ext cx="7177105" cy="80074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xfrm>
            <a:off x="977900" y="113655"/>
            <a:ext cx="7177104" cy="80074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xfrm>
            <a:off x="1744753" y="113655"/>
            <a:ext cx="7177105" cy="80074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4"/>
          <p:cNvSpPr/>
          <p:nvPr/>
        </p:nvSpPr>
        <p:spPr>
          <a:xfrm>
            <a:off x="2" y="1616988"/>
            <a:ext cx="697423" cy="35265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996"/>
                </a:moveTo>
                <a:lnTo>
                  <a:pt x="0" y="21600"/>
                </a:lnTo>
                <a:lnTo>
                  <a:pt x="9874" y="21600"/>
                </a:lnTo>
                <a:lnTo>
                  <a:pt x="21600" y="0"/>
                </a:lnTo>
                <a:lnTo>
                  <a:pt x="0" y="1996"/>
                </a:lnTo>
                <a:close/>
              </a:path>
            </a:pathLst>
          </a:custGeom>
          <a:gradFill>
            <a:gsLst>
              <a:gs pos="0">
                <a:srgbClr val="FFFFFF">
                  <a:alpha val="32000"/>
                </a:srgbClr>
              </a:gs>
              <a:gs pos="58000">
                <a:srgbClr val="ADCCE5"/>
              </a:gs>
              <a:gs pos="99000">
                <a:srgbClr val="588CC9"/>
              </a:gs>
            </a:gsLst>
            <a:lin ang="5400000"/>
          </a:gradFill>
          <a:ln w="12700">
            <a:miter lim="400000"/>
          </a:ln>
        </p:spPr>
        <p:txBody>
          <a:bodyPr lIns="91438" tIns="91438" rIns="91438" bIns="91438"/>
          <a:lstStyle/>
          <a:p>
            <a:pPr defTabSz="1828800">
              <a:defRPr sz="4800"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3" name="Freeform 13"/>
          <p:cNvSpPr/>
          <p:nvPr/>
        </p:nvSpPr>
        <p:spPr>
          <a:xfrm>
            <a:off x="-2" y="991891"/>
            <a:ext cx="423586" cy="4151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996"/>
                </a:moveTo>
                <a:lnTo>
                  <a:pt x="0" y="21600"/>
                </a:lnTo>
                <a:lnTo>
                  <a:pt x="9874" y="21600"/>
                </a:lnTo>
                <a:lnTo>
                  <a:pt x="21600" y="0"/>
                </a:lnTo>
                <a:lnTo>
                  <a:pt x="0" y="1996"/>
                </a:lnTo>
                <a:close/>
              </a:path>
            </a:pathLst>
          </a:custGeom>
          <a:gradFill>
            <a:gsLst>
              <a:gs pos="11000">
                <a:srgbClr val="FFFFFF">
                  <a:alpha val="30000"/>
                </a:srgbClr>
              </a:gs>
              <a:gs pos="58000">
                <a:schemeClr val="accent6">
                  <a:alpha val="62000"/>
                </a:schemeClr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91438" tIns="91438" rIns="91438" bIns="91438"/>
          <a:lstStyle/>
          <a:p>
            <a:pPr defTabSz="1828800">
              <a:defRPr sz="4800"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97333" y="4907433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ctr">
              <a:defRPr sz="800" b="1">
                <a:solidFill>
                  <a:schemeClr val="accent3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1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257175" marR="0" indent="-257175" algn="l" defTabSz="6858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58BB3B"/>
        </a:buClr>
        <a:buSzPct val="100000"/>
        <a:buFont typeface="Times Roman"/>
        <a:buChar char="•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439340" marR="0" indent="-267890" algn="l" defTabSz="6858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58BB3B"/>
        </a:buClr>
        <a:buSzPct val="100000"/>
        <a:buFont typeface="Times Roman"/>
        <a:buChar char="–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618445" marR="0" indent="-275545" algn="l" defTabSz="6858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58BB3B"/>
        </a:buClr>
        <a:buSzPct val="100000"/>
        <a:buFont typeface="Times Roman"/>
        <a:buChar char="•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881741" marR="0" indent="-367391" algn="l" defTabSz="6858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58BB3B"/>
        </a:buClr>
        <a:buSzPct val="100000"/>
        <a:buFont typeface="Times Roman"/>
        <a:buChar char="–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1200150" marR="0" indent="-514350" algn="l" defTabSz="6858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58BB3B"/>
        </a:buClr>
        <a:buSzPct val="100000"/>
        <a:buFont typeface="Times Roman"/>
        <a:buChar char="»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1114425" marR="0" indent="-257175" algn="l" defTabSz="6858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58BB3B"/>
        </a:buClr>
        <a:buSzPct val="100000"/>
        <a:buFont typeface="Times Roman"/>
        <a:buChar char="»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1285875" marR="0" indent="-257175" algn="l" defTabSz="6858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58BB3B"/>
        </a:buClr>
        <a:buSzPct val="100000"/>
        <a:buFont typeface="Times Roman"/>
        <a:buChar char="»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1457325" marR="0" indent="-257175" algn="l" defTabSz="6858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58BB3B"/>
        </a:buClr>
        <a:buSzPct val="100000"/>
        <a:buFont typeface="Times Roman"/>
        <a:buChar char="»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1628775" marR="0" indent="-257175" algn="l" defTabSz="6858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58BB3B"/>
        </a:buClr>
        <a:buSzPct val="100000"/>
        <a:buFont typeface="Times Roman"/>
        <a:buChar char="»"/>
        <a:tabLst/>
        <a:defRPr sz="1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1"/>
          <p:cNvSpPr txBox="1">
            <a:spLocks noGrp="1"/>
          </p:cNvSpPr>
          <p:nvPr>
            <p:ph type="title"/>
          </p:nvPr>
        </p:nvSpPr>
        <p:spPr>
          <a:xfrm>
            <a:off x="1040305" y="926353"/>
            <a:ext cx="7063390" cy="545636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>
              <a:lnSpc>
                <a:spcPct val="110000"/>
              </a:lnSpc>
              <a:spcBef>
                <a:spcPts val="100"/>
              </a:spcBef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SOAR: A Synthesis Approach for Data Science API Refactoring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EE733C-52D5-4BE9-9C9B-0E0E257D260E}"/>
              </a:ext>
            </a:extLst>
          </p:cNvPr>
          <p:cNvSpPr txBox="1"/>
          <p:nvPr/>
        </p:nvSpPr>
        <p:spPr>
          <a:xfrm>
            <a:off x="1688495" y="2331961"/>
            <a:ext cx="6105676" cy="10156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8" tIns="91438" rIns="91438" bIns="91438" numCol="1" spcCol="38100" rtlCol="0" anchor="t">
            <a:spAutoFit/>
          </a:bodyPr>
          <a:lstStyle/>
          <a:p>
            <a:pPr marL="0" marR="0" indent="0" algn="l" defTabSz="685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Times Roman"/>
                <a:cs typeface="Times Roman"/>
                <a:sym typeface="Times Roman"/>
              </a:rPr>
              <a:t>Ansong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Times Roman"/>
                <a:cs typeface="Times Roman"/>
                <a:sym typeface="Times Roman"/>
              </a:rPr>
              <a:t> Ni*	            Daniel Ramos*	 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Times Roman"/>
                <a:cs typeface="Times Roman"/>
                <a:sym typeface="Times Roman"/>
              </a:rPr>
              <a:t>Aidan Yang</a:t>
            </a:r>
          </a:p>
          <a:p>
            <a:pPr marL="0" marR="0" indent="0" algn="l" defTabSz="685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Times Roman"/>
                <a:cs typeface="Times Roman"/>
                <a:sym typeface="Times Roman"/>
              </a:rPr>
              <a:t>Ines </a:t>
            </a:r>
            <a:r>
              <a:rPr kumimoji="0" lang="en-U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Times Roman"/>
                <a:cs typeface="Times Roman"/>
                <a:sym typeface="Times Roman"/>
              </a:rPr>
              <a:t>Lynce</a:t>
            </a:r>
            <a:r>
              <a:rPr lang="en-US" dirty="0">
                <a:latin typeface="+mj-lt"/>
              </a:rPr>
              <a:t>	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Times Roman"/>
                <a:cs typeface="Times Roman"/>
                <a:sym typeface="Times Roman"/>
              </a:rPr>
              <a:t> 	 Vasc</a:t>
            </a:r>
            <a:r>
              <a:rPr lang="en-US" dirty="0">
                <a:latin typeface="+mj-lt"/>
              </a:rPr>
              <a:t>o </a:t>
            </a:r>
            <a:r>
              <a:rPr lang="en-US" dirty="0" err="1">
                <a:latin typeface="+mj-lt"/>
              </a:rPr>
              <a:t>Manquinho</a:t>
            </a:r>
            <a:r>
              <a:rPr lang="en-US" dirty="0">
                <a:latin typeface="+mj-lt"/>
              </a:rPr>
              <a:t>	</a:t>
            </a:r>
          </a:p>
          <a:p>
            <a:pPr marL="0" marR="0" indent="0" algn="l" defTabSz="685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+mj-lt"/>
              </a:rPr>
              <a:t>Ruben Martins	 Claire Le </a:t>
            </a:r>
            <a:r>
              <a:rPr lang="en-US" dirty="0" err="1">
                <a:latin typeface="+mj-lt"/>
              </a:rPr>
              <a:t>Goues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Times Roman"/>
              <a:cs typeface="Times Roman"/>
              <a:sym typeface="Times Roman"/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10993036-E816-4237-AA64-684F11C890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43" y="3519714"/>
            <a:ext cx="1151179" cy="1151179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9504616C-F042-4317-A59A-FEEDAF6E48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979" y="3726096"/>
            <a:ext cx="1671863" cy="944797"/>
          </a:xfrm>
          <a:prstGeom prst="rect">
            <a:avLst/>
          </a:prstGeom>
        </p:spPr>
      </p:pic>
      <p:pic>
        <p:nvPicPr>
          <p:cNvPr id="8" name="Picture 7" descr="Text, logo&#10;&#10;Description automatically generated">
            <a:extLst>
              <a:ext uri="{FF2B5EF4-FFF2-40B4-BE49-F238E27FC236}">
                <a16:creationId xmlns:a16="http://schemas.microsoft.com/office/drawing/2014/main" id="{124D2776-6F41-4425-89B0-232133088D4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892903"/>
            <a:ext cx="1724779" cy="758461"/>
          </a:xfrm>
          <a:prstGeom prst="rect">
            <a:avLst/>
          </a:prstGeom>
        </p:spPr>
      </p:pic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E7B696E3-8E94-48C9-AFFC-FFED9C81C08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565" y="3347620"/>
            <a:ext cx="1239202" cy="123920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24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API Mappings</a:t>
            </a:r>
          </a:p>
        </p:txBody>
      </p:sp>
      <p:sp>
        <p:nvSpPr>
          <p:cNvPr id="225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26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27" name="Text Placeholder 2"/>
          <p:cNvSpPr txBox="1"/>
          <p:nvPr/>
        </p:nvSpPr>
        <p:spPr>
          <a:xfrm>
            <a:off x="1143000" y="1079500"/>
            <a:ext cx="7366000" cy="810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180473" indent="-180473">
              <a:lnSpc>
                <a:spcPct val="16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lvl1pPr>
            <a:lvl2pPr marL="748631" indent="-240631">
              <a:lnSpc>
                <a:spcPct val="120000"/>
              </a:lnSpc>
              <a:spcBef>
                <a:spcPts val="300"/>
              </a:spcBef>
              <a:buSzPct val="100000"/>
              <a:buAutoNum type="arabicPeriod"/>
              <a:defRPr>
                <a:latin typeface="+mj-lt"/>
                <a:ea typeface="+mj-ea"/>
                <a:cs typeface="+mj-cs"/>
                <a:sym typeface="Arial"/>
              </a:defRPr>
            </a:lvl2pPr>
          </a:lstStyle>
          <a:p>
            <a:r>
              <a:t>SOAR is built upon three key observations:</a:t>
            </a:r>
          </a:p>
          <a:p>
            <a:pPr lvl="1"/>
            <a:r>
              <a:t>Data science APIs are well documented</a:t>
            </a:r>
          </a:p>
        </p:txBody>
      </p:sp>
      <p:sp>
        <p:nvSpPr>
          <p:cNvPr id="228" name="Text Placeholder 2"/>
          <p:cNvSpPr txBox="1"/>
          <p:nvPr/>
        </p:nvSpPr>
        <p:spPr>
          <a:xfrm>
            <a:off x="1993711" y="2319418"/>
            <a:ext cx="563917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10000"/>
              </a:lnSpc>
              <a:spcBef>
                <a:spcPts val="300"/>
              </a:spcBef>
              <a:defRPr b="1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SOAR uses documentation to create API rankings </a:t>
            </a:r>
          </a:p>
        </p:txBody>
      </p:sp>
      <p:pic>
        <p:nvPicPr>
          <p:cNvPr id="229" name="IDEA-OG-01-o7ow9k.png" descr="IDEA-OG-01-o7ow9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250" y="1961854"/>
            <a:ext cx="938791" cy="938791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30" name="Table"/>
          <p:cNvGraphicFramePr/>
          <p:nvPr/>
        </p:nvGraphicFramePr>
        <p:xfrm>
          <a:off x="1320750" y="3073605"/>
          <a:ext cx="6718035" cy="1383145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33853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26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4287">
                <a:tc>
                  <a:txBody>
                    <a:bodyPr/>
                    <a:lstStyle/>
                    <a:p>
                      <a:pPr algn="r" defTabSz="457200">
                        <a:defRPr sz="1800" b="0"/>
                      </a:pPr>
                      <a:r>
                        <a:rPr sz="1400" b="1">
                          <a:latin typeface="+mj-lt"/>
                          <a:ea typeface="+mj-ea"/>
                          <a:cs typeface="+mj-cs"/>
                        </a:rPr>
                        <a:t>Source API</a:t>
                      </a:r>
                    </a:p>
                  </a:txBody>
                  <a:tcPr marL="121920" marR="121920" marT="60960" marB="60960" horzOverflow="overflow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 b="0"/>
                      </a:pPr>
                      <a:r>
                        <a:rPr sz="1400" b="1">
                          <a:latin typeface="+mj-lt"/>
                          <a:ea typeface="+mj-ea"/>
                          <a:cs typeface="+mj-cs"/>
                        </a:rPr>
                        <a:t>Target API</a:t>
                      </a:r>
                    </a:p>
                  </a:txBody>
                  <a:tcPr marL="121920" marR="121920" marT="60960" marB="60960" horzOverflow="overflow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286">
                <a:tc>
                  <a:txBody>
                    <a:bodyPr/>
                    <a:lstStyle/>
                    <a:p>
                      <a:pPr algn="r" defTabSz="457200">
                        <a:defRPr sz="1800" b="0"/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JetBrains Mono Regular"/>
                        </a:rPr>
                        <a:t>tf.keras.layers.Dense</a:t>
                      </a:r>
                    </a:p>
                  </a:txBody>
                  <a:tcPr marL="121920" marR="121920" marT="60960" marB="60960" horzOverflow="overflow">
                    <a:solidFill>
                      <a:schemeClr val="accent4">
                        <a:lumOff val="5016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 b="0"/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JetBrains Mono Regular"/>
                        </a:rPr>
                        <a:t>torch.nn.Linear</a:t>
                      </a:r>
                    </a:p>
                  </a:txBody>
                  <a:tcPr marL="121920" marR="121920" marT="60960" marB="60960" horzOverflow="overflow">
                    <a:solidFill>
                      <a:schemeClr val="accent4">
                        <a:lumOff val="50167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286">
                <a:tc>
                  <a:txBody>
                    <a:bodyPr/>
                    <a:lstStyle/>
                    <a:p>
                      <a:pPr algn="r" defTabSz="457200">
                        <a:defRPr sz="1800" b="0"/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JetBrains Mono Regular"/>
                        </a:rPr>
                        <a:t>tf.keras.layers.Conv2D</a:t>
                      </a:r>
                    </a:p>
                  </a:txBody>
                  <a:tcPr marL="121920" marR="121920" marT="60960" marB="60960" horzOverflow="overflow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 b="0"/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JetBrains Mono Regular"/>
                        </a:rPr>
                        <a:t>torch.nn.Conv2d</a:t>
                      </a:r>
                    </a:p>
                  </a:txBody>
                  <a:tcPr marL="121920" marR="121920" marT="60960" marB="60960" horzOverflow="overflow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286">
                <a:tc>
                  <a:txBody>
                    <a:bodyPr/>
                    <a:lstStyle/>
                    <a:p>
                      <a:pPr algn="r" defTabSz="457200">
                        <a:defRPr sz="1800" b="0"/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JetBrains Mono Regular"/>
                        </a:rPr>
                        <a:t>tf.reshape</a:t>
                      </a:r>
                    </a:p>
                  </a:txBody>
                  <a:tcPr marL="121920" marR="121920" marT="60960" marB="60960" horzOverflow="overflow">
                    <a:solidFill>
                      <a:schemeClr val="accent4">
                        <a:lumOff val="5016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 b="0"/>
                      </a:pPr>
                      <a:r>
                        <a:rPr sz="1200">
                          <a:latin typeface="+mn-lt"/>
                          <a:ea typeface="+mn-ea"/>
                          <a:cs typeface="+mn-cs"/>
                          <a:sym typeface="JetBrains Mono Regular"/>
                        </a:rPr>
                        <a:t>torch.Tensor.view</a:t>
                      </a:r>
                    </a:p>
                  </a:txBody>
                  <a:tcPr marL="121920" marR="121920" marT="60960" marB="60960" horzOverflow="overflow">
                    <a:solidFill>
                      <a:schemeClr val="accent4">
                        <a:lumOff val="50167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33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34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35" name="Title 11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177104" cy="800747"/>
          </a:xfrm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API Mappings</a:t>
            </a:r>
          </a:p>
        </p:txBody>
      </p:sp>
      <p:sp>
        <p:nvSpPr>
          <p:cNvPr id="236" name="Text Placeholder 2"/>
          <p:cNvSpPr txBox="1"/>
          <p:nvPr/>
        </p:nvSpPr>
        <p:spPr>
          <a:xfrm>
            <a:off x="1143000" y="1079500"/>
            <a:ext cx="736600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Using the mappings we can replace the source APIs</a:t>
            </a:r>
          </a:p>
        </p:txBody>
      </p:sp>
      <p:sp>
        <p:nvSpPr>
          <p:cNvPr id="237" name="import tensorflow as tf…"/>
          <p:cNvSpPr txBox="1"/>
          <p:nvPr/>
        </p:nvSpPr>
        <p:spPr>
          <a:xfrm>
            <a:off x="1007580" y="1905000"/>
            <a:ext cx="3624579" cy="2824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09198E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import</a:t>
            </a:r>
            <a:r>
              <a:t> tensorflow </a:t>
            </a:r>
            <a:r>
              <a:rPr>
                <a:solidFill>
                  <a:srgbClr val="09198E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as</a:t>
            </a:r>
            <a:r>
              <a:t> tf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class</a:t>
            </a:r>
            <a:r>
              <a:t> </a:t>
            </a:r>
            <a:r>
              <a:rPr>
                <a:solidFill>
                  <a:srgbClr val="021994"/>
                </a:solidFill>
              </a:rPr>
              <a:t>TensorLin</a:t>
            </a:r>
            <a:r>
              <a:t>(tf.keras.</a:t>
            </a:r>
            <a:r>
              <a:rPr>
                <a:solidFill>
                  <a:srgbClr val="9C27B0"/>
                </a:solidFill>
              </a:rPr>
              <a:t>Model</a:t>
            </a:r>
            <a:r>
              <a:t>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</a:t>
            </a:r>
            <a:r>
              <a:rPr>
                <a:solidFill>
                  <a:srgbClr val="021994"/>
                </a:solidFill>
              </a:rPr>
              <a:t>TensorLin</a:t>
            </a:r>
            <a:r>
              <a:t>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self.fc1 = tf.keras.layers.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</a:t>
            </a:r>
            <a:r>
              <a:rPr>
                <a:solidFill>
                  <a:srgbClr val="BF8F00"/>
                </a:solidFill>
              </a:rPr>
              <a:t>128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self.fc2 = tf.keras.layers.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</a:t>
            </a:r>
            <a:r>
              <a:rPr>
                <a:solidFill>
                  <a:srgbClr val="BF8F00"/>
                </a:solidFill>
              </a:rPr>
              <a:t>256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self.out = tf.keras.layers.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call</a:t>
            </a:r>
            <a:r>
              <a:t>(self, x):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fc1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fc2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out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return</a:t>
            </a:r>
            <a:r>
              <a:t> x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</p:txBody>
      </p:sp>
      <p:sp>
        <p:nvSpPr>
          <p:cNvPr id="238" name="import torch…"/>
          <p:cNvSpPr txBox="1"/>
          <p:nvPr/>
        </p:nvSpPr>
        <p:spPr>
          <a:xfrm>
            <a:off x="4787900" y="1905000"/>
            <a:ext cx="3243578" cy="2824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09198E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import</a:t>
            </a:r>
            <a:r>
              <a:t> torch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class</a:t>
            </a:r>
            <a:r>
              <a:t> </a:t>
            </a:r>
            <a:r>
              <a:rPr>
                <a:solidFill>
                  <a:srgbClr val="021994"/>
                </a:solidFill>
              </a:rPr>
              <a:t>TorchLin</a:t>
            </a:r>
            <a:r>
              <a:t>(torch.nn.</a:t>
            </a:r>
            <a:r>
              <a:rPr>
                <a:solidFill>
                  <a:srgbClr val="8F31AB"/>
                </a:solidFill>
              </a:rPr>
              <a:t>Module</a:t>
            </a:r>
            <a:r>
              <a:t>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</a:t>
            </a:r>
            <a:r>
              <a:rPr>
                <a:solidFill>
                  <a:srgbClr val="021994"/>
                </a:solidFill>
              </a:rPr>
              <a:t>TorchLin</a:t>
            </a:r>
            <a:r>
              <a:t>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self.fc1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F8F00"/>
                </a:solidFill>
              </a:rPr>
              <a:t>?, ?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self.fc2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F8F00"/>
                </a:solidFill>
              </a:rPr>
              <a:t>?, ?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self.out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F8F00"/>
                </a:solidFill>
              </a:rPr>
              <a:t>?, ?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forward</a:t>
            </a:r>
            <a:r>
              <a:t>(self, x):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fc1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fc2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out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return</a:t>
            </a:r>
            <a:r>
              <a:t> x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41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42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43" name="Title 11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603094" cy="800747"/>
          </a:xfrm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API mappings say nothing about the new arguments</a:t>
            </a:r>
          </a:p>
        </p:txBody>
      </p:sp>
      <p:sp>
        <p:nvSpPr>
          <p:cNvPr id="244" name="Text Placeholder 2"/>
          <p:cNvSpPr txBox="1"/>
          <p:nvPr/>
        </p:nvSpPr>
        <p:spPr>
          <a:xfrm>
            <a:off x="1143000" y="1079500"/>
            <a:ext cx="736600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How can we compute the new arguments?</a:t>
            </a:r>
          </a:p>
        </p:txBody>
      </p:sp>
      <p:sp>
        <p:nvSpPr>
          <p:cNvPr id="245" name="import tensorflow as tf…"/>
          <p:cNvSpPr txBox="1"/>
          <p:nvPr/>
        </p:nvSpPr>
        <p:spPr>
          <a:xfrm>
            <a:off x="1007580" y="1905000"/>
            <a:ext cx="3624579" cy="2824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09198E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import</a:t>
            </a:r>
            <a:r>
              <a:t> tensorflow </a:t>
            </a:r>
            <a:r>
              <a:rPr>
                <a:solidFill>
                  <a:srgbClr val="09198E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as</a:t>
            </a:r>
            <a:r>
              <a:t> tf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class</a:t>
            </a:r>
            <a:r>
              <a:t> </a:t>
            </a:r>
            <a:r>
              <a:rPr>
                <a:solidFill>
                  <a:srgbClr val="021994"/>
                </a:solidFill>
              </a:rPr>
              <a:t>TensorLin</a:t>
            </a:r>
            <a:r>
              <a:t>(tf.keras.</a:t>
            </a:r>
            <a:r>
              <a:rPr>
                <a:solidFill>
                  <a:srgbClr val="9C27B0"/>
                </a:solidFill>
              </a:rPr>
              <a:t>Model</a:t>
            </a:r>
            <a:r>
              <a:t>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</a:t>
            </a:r>
            <a:r>
              <a:rPr>
                <a:solidFill>
                  <a:srgbClr val="021994"/>
                </a:solidFill>
              </a:rPr>
              <a:t>TensorLin</a:t>
            </a:r>
            <a:r>
              <a:t>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self.fc1 = tf.keras.layers.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</a:t>
            </a:r>
            <a:r>
              <a:rPr>
                <a:solidFill>
                  <a:srgbClr val="BF8F00"/>
                </a:solidFill>
              </a:rPr>
              <a:t>128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self.fc2 = tf.keras.layers.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</a:t>
            </a:r>
            <a:r>
              <a:rPr>
                <a:solidFill>
                  <a:srgbClr val="BF8F00"/>
                </a:solidFill>
              </a:rPr>
              <a:t>256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self.out = tf.keras.layers.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call</a:t>
            </a:r>
            <a:r>
              <a:t>(self, x):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fc1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fc2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out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return</a:t>
            </a:r>
            <a:r>
              <a:t> x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</p:txBody>
      </p:sp>
      <p:grpSp>
        <p:nvGrpSpPr>
          <p:cNvPr id="249" name="Group"/>
          <p:cNvGrpSpPr/>
          <p:nvPr/>
        </p:nvGrpSpPr>
        <p:grpSpPr>
          <a:xfrm>
            <a:off x="4787900" y="1905000"/>
            <a:ext cx="3243578" cy="2824478"/>
            <a:chOff x="0" y="0"/>
            <a:chExt cx="3243577" cy="2824477"/>
          </a:xfrm>
        </p:grpSpPr>
        <p:sp>
          <p:nvSpPr>
            <p:cNvPr id="246" name="import torch…"/>
            <p:cNvSpPr txBox="1"/>
            <p:nvPr/>
          </p:nvSpPr>
          <p:spPr>
            <a:xfrm>
              <a:off x="0" y="0"/>
              <a:ext cx="3243578" cy="2824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/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rPr>
                  <a:solidFill>
                    <a:srgbClr val="09198E"/>
                  </a:solidFill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import</a:t>
              </a:r>
              <a:r>
                <a:t> torch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endParaRPr/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class</a:t>
              </a:r>
              <a:r>
                <a:t> </a:t>
              </a:r>
              <a:r>
                <a:rPr>
                  <a:solidFill>
                    <a:srgbClr val="021994"/>
                  </a:solidFill>
                </a:rPr>
                <a:t>TorchLin</a:t>
              </a:r>
              <a:r>
                <a:t>(torch.nn.</a:t>
              </a:r>
              <a:r>
                <a:rPr>
                  <a:solidFill>
                    <a:srgbClr val="8F31AB"/>
                  </a:solidFill>
                </a:rPr>
                <a:t>Module</a:t>
              </a:r>
              <a:r>
                <a:t>):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</a:t>
              </a: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def</a:t>
              </a:r>
              <a:r>
                <a:t> </a:t>
              </a:r>
              <a:r>
                <a:rPr>
                  <a:solidFill>
                    <a:srgbClr val="021994"/>
                  </a:solidFill>
                </a:rPr>
                <a:t>__init__</a:t>
              </a:r>
              <a:r>
                <a:t>(self, **kwargs):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</a:t>
              </a:r>
              <a:r>
                <a:rPr>
                  <a:solidFill>
                    <a:srgbClr val="006DBC"/>
                  </a:solidFill>
                </a:rPr>
                <a:t>super</a:t>
              </a:r>
              <a:r>
                <a:t>(</a:t>
              </a:r>
              <a:r>
                <a:rPr>
                  <a:solidFill>
                    <a:srgbClr val="021994"/>
                  </a:solidFill>
                </a:rPr>
                <a:t>TorchLin</a:t>
              </a:r>
              <a:r>
                <a:t>, self)</a:t>
              </a:r>
              <a:r>
                <a:rPr>
                  <a:solidFill>
                    <a:srgbClr val="BF8F00"/>
                  </a:solidFill>
                </a:rPr>
                <a:t>.__</a:t>
              </a:r>
              <a:r>
                <a:t>init</a:t>
              </a:r>
              <a:r>
                <a:rPr>
                  <a:solidFill>
                    <a:srgbClr val="BF8F00"/>
                  </a:solidFill>
                </a:rPr>
                <a:t>__</a:t>
              </a:r>
              <a:r>
                <a:t>()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self.fc1 = torch.nn.</a:t>
              </a:r>
              <a:r>
                <a:rPr>
                  <a:solidFill>
                    <a:srgbClr val="021994"/>
                  </a:solidFill>
                </a:rPr>
                <a:t>Linear</a:t>
              </a:r>
              <a:r>
                <a:t>(</a:t>
              </a:r>
              <a:r>
                <a:rPr>
                  <a:solidFill>
                    <a:srgbClr val="BF8F00"/>
                  </a:solidFill>
                </a:rPr>
                <a:t>?, ?</a:t>
              </a:r>
              <a:r>
                <a:t>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self.fc2 = torch.nn.</a:t>
              </a:r>
              <a:r>
                <a:rPr>
                  <a:solidFill>
                    <a:srgbClr val="021994"/>
                  </a:solidFill>
                </a:rPr>
                <a:t>Linear</a:t>
              </a:r>
              <a:r>
                <a:t>(</a:t>
              </a:r>
              <a:r>
                <a:rPr>
                  <a:solidFill>
                    <a:srgbClr val="BF8F00"/>
                  </a:solidFill>
                </a:rPr>
                <a:t>?, ?</a:t>
              </a:r>
              <a:r>
                <a:t>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self.out = torch.nn.</a:t>
              </a:r>
              <a:r>
                <a:rPr>
                  <a:solidFill>
                    <a:srgbClr val="021994"/>
                  </a:solidFill>
                </a:rPr>
                <a:t>Linear</a:t>
              </a:r>
              <a:r>
                <a:t>(</a:t>
              </a:r>
              <a:r>
                <a:rPr>
                  <a:solidFill>
                    <a:srgbClr val="BF8F00"/>
                  </a:solidFill>
                </a:rPr>
                <a:t>?, ?</a:t>
              </a:r>
              <a:r>
                <a:t>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endParaRPr/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</a:t>
              </a: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def</a:t>
              </a:r>
              <a:r>
                <a:t> </a:t>
              </a:r>
              <a:r>
                <a:rPr>
                  <a:solidFill>
                    <a:srgbClr val="021994"/>
                  </a:solidFill>
                </a:rPr>
                <a:t>forward</a:t>
              </a:r>
              <a:r>
                <a:t>(self, x):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x = self.</a:t>
              </a:r>
              <a:r>
                <a:rPr>
                  <a:solidFill>
                    <a:srgbClr val="021994"/>
                  </a:solidFill>
                </a:rPr>
                <a:t>fc1</a:t>
              </a:r>
              <a:r>
                <a:t>(x)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x = self.</a:t>
              </a:r>
              <a:r>
                <a:rPr>
                  <a:solidFill>
                    <a:srgbClr val="021994"/>
                  </a:solidFill>
                </a:rPr>
                <a:t>fc2</a:t>
              </a:r>
              <a:r>
                <a:t>(x)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x = self.</a:t>
              </a:r>
              <a:r>
                <a:rPr>
                  <a:solidFill>
                    <a:srgbClr val="021994"/>
                  </a:solidFill>
                </a:rPr>
                <a:t>out</a:t>
              </a:r>
              <a:r>
                <a:t>(x)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</a:t>
              </a: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return</a:t>
              </a:r>
              <a:r>
                <a:t> x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endParaRPr/>
            </a:p>
          </p:txBody>
        </p:sp>
        <p:sp>
          <p:nvSpPr>
            <p:cNvPr id="247" name="Line"/>
            <p:cNvSpPr/>
            <p:nvPr/>
          </p:nvSpPr>
          <p:spPr>
            <a:xfrm flipV="1">
              <a:off x="2678977" y="1492571"/>
              <a:ext cx="104283" cy="38130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" name="Line"/>
            <p:cNvSpPr/>
            <p:nvPr/>
          </p:nvSpPr>
          <p:spPr>
            <a:xfrm flipH="1" flipV="1">
              <a:off x="3029701" y="1488132"/>
              <a:ext cx="106790" cy="39035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52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53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54" name="Text Placeholder 2"/>
          <p:cNvSpPr txBox="1"/>
          <p:nvPr/>
        </p:nvSpPr>
        <p:spPr>
          <a:xfrm>
            <a:off x="1143000" y="1079500"/>
            <a:ext cx="7366000" cy="1167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6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SOAR is built upon three key observations:</a:t>
            </a:r>
          </a:p>
          <a:p>
            <a:pPr marL="748631" lvl="1" indent="-240631">
              <a:lnSpc>
                <a:spcPct val="120000"/>
              </a:lnSpc>
              <a:spcBef>
                <a:spcPts val="300"/>
              </a:spcBef>
              <a:buSzPct val="100000"/>
              <a:buAutoNum type="arabicPeriod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Data science APIs are really well documented</a:t>
            </a:r>
          </a:p>
          <a:p>
            <a:pPr marL="748631" lvl="1" indent="-240631">
              <a:lnSpc>
                <a:spcPct val="120000"/>
              </a:lnSpc>
              <a:spcBef>
                <a:spcPts val="300"/>
              </a:spcBef>
              <a:buSzPct val="100000"/>
              <a:buAutoNum type="arabicPeriod"/>
              <a:defRPr b="1">
                <a:latin typeface="+mj-lt"/>
                <a:ea typeface="+mj-ea"/>
                <a:cs typeface="+mj-cs"/>
                <a:sym typeface="Arial"/>
              </a:defRPr>
            </a:pPr>
            <a:r>
              <a:t>Computing arguments is a great fit for program synthesis</a:t>
            </a:r>
          </a:p>
        </p:txBody>
      </p:sp>
      <p:sp>
        <p:nvSpPr>
          <p:cNvPr id="255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A Synthesis Approach for API Refactoring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58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59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60" name="Title 11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177104" cy="800747"/>
          </a:xfrm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Program Synthesis</a:t>
            </a:r>
          </a:p>
        </p:txBody>
      </p:sp>
      <p:sp>
        <p:nvSpPr>
          <p:cNvPr id="261" name="Text Placeholder 2"/>
          <p:cNvSpPr txBox="1"/>
          <p:nvPr/>
        </p:nvSpPr>
        <p:spPr>
          <a:xfrm>
            <a:off x="1143000" y="1079500"/>
            <a:ext cx="7394544" cy="681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Documentation has information about argument types, constraints</a:t>
            </a:r>
          </a:p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Enumerate possible values and validate </a:t>
            </a:r>
          </a:p>
        </p:txBody>
      </p:sp>
      <p:sp>
        <p:nvSpPr>
          <p:cNvPr id="262" name="import torch…"/>
          <p:cNvSpPr txBox="1"/>
          <p:nvPr/>
        </p:nvSpPr>
        <p:spPr>
          <a:xfrm>
            <a:off x="2797811" y="1921919"/>
            <a:ext cx="4157979" cy="2824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09198E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import</a:t>
            </a:r>
            <a:r>
              <a:t> torch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class</a:t>
            </a:r>
            <a:r>
              <a:t> </a:t>
            </a:r>
            <a:r>
              <a:rPr>
                <a:solidFill>
                  <a:srgbClr val="021994"/>
                </a:solidFill>
              </a:rPr>
              <a:t>TorchLin</a:t>
            </a:r>
            <a:r>
              <a:t>(torch.nn.</a:t>
            </a:r>
            <a:r>
              <a:rPr>
                <a:solidFill>
                  <a:srgbClr val="8F31AB"/>
                </a:solidFill>
              </a:rPr>
              <a:t>Module</a:t>
            </a:r>
            <a:r>
              <a:t>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</a:t>
            </a:r>
            <a:r>
              <a:rPr>
                <a:solidFill>
                  <a:srgbClr val="021994"/>
                </a:solidFill>
              </a:rPr>
              <a:t>TorchLin</a:t>
            </a:r>
            <a:r>
              <a:t>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self.fc1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6912E"/>
                </a:solidFill>
              </a:rPr>
              <a:t>int:</a:t>
            </a:r>
            <a:r>
              <a:t> </a:t>
            </a:r>
            <a:r>
              <a:rPr>
                <a:solidFill>
                  <a:srgbClr val="BF8F00"/>
                </a:solidFill>
              </a:rPr>
              <a:t>x1, int: x2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self.fc2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6912F"/>
                </a:solidFill>
              </a:rPr>
              <a:t>int:</a:t>
            </a:r>
            <a:r>
              <a:t> </a:t>
            </a:r>
            <a:r>
              <a:rPr>
                <a:solidFill>
                  <a:srgbClr val="BF8F00"/>
                </a:solidFill>
              </a:rPr>
              <a:t>x3, int: x4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self.out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79130"/>
                </a:solidFill>
              </a:rPr>
              <a:t>int:</a:t>
            </a:r>
            <a:r>
              <a:t> </a:t>
            </a:r>
            <a:r>
              <a:rPr>
                <a:solidFill>
                  <a:srgbClr val="BF8F00"/>
                </a:solidFill>
              </a:rPr>
              <a:t>x5, int: x5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forward</a:t>
            </a:r>
            <a:r>
              <a:t>(self, x):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fc1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fc2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out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return</a:t>
            </a:r>
            <a:r>
              <a:t> x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65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66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67" name="Title 11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177104" cy="800747"/>
          </a:xfrm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Program Synthesis</a:t>
            </a:r>
          </a:p>
        </p:txBody>
      </p:sp>
      <p:sp>
        <p:nvSpPr>
          <p:cNvPr id="268" name="x1 = -1 &amp; x2 = 256"/>
          <p:cNvSpPr txBox="1"/>
          <p:nvPr/>
        </p:nvSpPr>
        <p:spPr>
          <a:xfrm>
            <a:off x="5635449" y="2276550"/>
            <a:ext cx="1978659" cy="398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>
            <a:lvl1pPr defTabSz="457200">
              <a:defRPr sz="1300">
                <a:latin typeface="JetBrains Mono Bold"/>
                <a:ea typeface="JetBrains Mono Bold"/>
                <a:cs typeface="JetBrains Mono Bold"/>
                <a:sym typeface="JetBrains Mono Bold"/>
              </a:defRPr>
            </a:lvl1pPr>
          </a:lstStyle>
          <a:p>
            <a:r>
              <a:t>x1 = -1 &amp; x2 = 256</a:t>
            </a:r>
          </a:p>
        </p:txBody>
      </p:sp>
      <p:sp>
        <p:nvSpPr>
          <p:cNvPr id="269" name="x1 = 50 &amp; x2 = -1"/>
          <p:cNvSpPr txBox="1"/>
          <p:nvPr/>
        </p:nvSpPr>
        <p:spPr>
          <a:xfrm>
            <a:off x="5635449" y="2772496"/>
            <a:ext cx="1879599" cy="398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>
            <a:lvl1pPr defTabSz="457200">
              <a:defRPr sz="1300">
                <a:latin typeface="JetBrains Mono Bold"/>
                <a:ea typeface="JetBrains Mono Bold"/>
                <a:cs typeface="JetBrains Mono Bold"/>
                <a:sym typeface="JetBrains Mono Bold"/>
              </a:defRPr>
            </a:lvl1pPr>
          </a:lstStyle>
          <a:p>
            <a:r>
              <a:t>x1 = 50 &amp; x2 = -1</a:t>
            </a:r>
          </a:p>
        </p:txBody>
      </p:sp>
      <p:sp>
        <p:nvSpPr>
          <p:cNvPr id="270" name="x1 = 50 &amp; x2 = 128"/>
          <p:cNvSpPr txBox="1"/>
          <p:nvPr/>
        </p:nvSpPr>
        <p:spPr>
          <a:xfrm>
            <a:off x="5655043" y="3268441"/>
            <a:ext cx="1978659" cy="398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>
            <a:lvl1pPr defTabSz="457200">
              <a:defRPr sz="1300">
                <a:latin typeface="JetBrains Mono Bold"/>
                <a:ea typeface="JetBrains Mono Bold"/>
                <a:cs typeface="JetBrains Mono Bold"/>
                <a:sym typeface="JetBrains Mono Bold"/>
              </a:defRPr>
            </a:lvl1pPr>
          </a:lstStyle>
          <a:p>
            <a:r>
              <a:t>x1 = 50 &amp; x2 = 128</a:t>
            </a:r>
          </a:p>
        </p:txBody>
      </p:sp>
      <p:sp>
        <p:nvSpPr>
          <p:cNvPr id="271" name="Multiplication Sign"/>
          <p:cNvSpPr/>
          <p:nvPr/>
        </p:nvSpPr>
        <p:spPr>
          <a:xfrm>
            <a:off x="7970025" y="2366149"/>
            <a:ext cx="219579" cy="219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18180" y="1"/>
                </a:moveTo>
                <a:cubicBezTo>
                  <a:pt x="18210" y="1"/>
                  <a:pt x="18240" y="12"/>
                  <a:pt x="18263" y="35"/>
                </a:cubicBezTo>
                <a:lnTo>
                  <a:pt x="21543" y="3315"/>
                </a:lnTo>
                <a:cubicBezTo>
                  <a:pt x="21589" y="3361"/>
                  <a:pt x="21589" y="3434"/>
                  <a:pt x="21543" y="3480"/>
                </a:cubicBezTo>
                <a:lnTo>
                  <a:pt x="14288" y="10733"/>
                </a:lnTo>
                <a:cubicBezTo>
                  <a:pt x="14258" y="10764"/>
                  <a:pt x="14258" y="10813"/>
                  <a:pt x="14288" y="10843"/>
                </a:cubicBezTo>
                <a:lnTo>
                  <a:pt x="21543" y="18098"/>
                </a:lnTo>
                <a:cubicBezTo>
                  <a:pt x="21589" y="18144"/>
                  <a:pt x="21589" y="18217"/>
                  <a:pt x="21543" y="18263"/>
                </a:cubicBezTo>
                <a:lnTo>
                  <a:pt x="18263" y="21543"/>
                </a:lnTo>
                <a:cubicBezTo>
                  <a:pt x="18217" y="21589"/>
                  <a:pt x="18144" y="21589"/>
                  <a:pt x="18098" y="21543"/>
                </a:cubicBezTo>
                <a:lnTo>
                  <a:pt x="10845" y="14288"/>
                </a:lnTo>
                <a:cubicBezTo>
                  <a:pt x="10814" y="14258"/>
                  <a:pt x="10764" y="14258"/>
                  <a:pt x="10733" y="14288"/>
                </a:cubicBezTo>
                <a:lnTo>
                  <a:pt x="3480" y="21543"/>
                </a:lnTo>
                <a:cubicBezTo>
                  <a:pt x="3434" y="21589"/>
                  <a:pt x="3361" y="21589"/>
                  <a:pt x="3315" y="21543"/>
                </a:cubicBezTo>
                <a:lnTo>
                  <a:pt x="35" y="18263"/>
                </a:lnTo>
                <a:cubicBezTo>
                  <a:pt x="-11" y="18217"/>
                  <a:pt x="-11" y="18144"/>
                  <a:pt x="35" y="18098"/>
                </a:cubicBezTo>
                <a:lnTo>
                  <a:pt x="7290" y="10845"/>
                </a:lnTo>
                <a:cubicBezTo>
                  <a:pt x="7320" y="10814"/>
                  <a:pt x="7320" y="10764"/>
                  <a:pt x="7290" y="10733"/>
                </a:cubicBezTo>
                <a:lnTo>
                  <a:pt x="35" y="3480"/>
                </a:lnTo>
                <a:cubicBezTo>
                  <a:pt x="-10" y="3434"/>
                  <a:pt x="-10" y="3360"/>
                  <a:pt x="35" y="3315"/>
                </a:cubicBezTo>
                <a:lnTo>
                  <a:pt x="3315" y="35"/>
                </a:lnTo>
                <a:cubicBezTo>
                  <a:pt x="3361" y="-11"/>
                  <a:pt x="3434" y="-11"/>
                  <a:pt x="3480" y="35"/>
                </a:cubicBezTo>
                <a:lnTo>
                  <a:pt x="10733" y="7290"/>
                </a:lnTo>
                <a:cubicBezTo>
                  <a:pt x="10764" y="7320"/>
                  <a:pt x="10813" y="7320"/>
                  <a:pt x="10843" y="7290"/>
                </a:cubicBezTo>
                <a:lnTo>
                  <a:pt x="18098" y="35"/>
                </a:lnTo>
                <a:cubicBezTo>
                  <a:pt x="18121" y="12"/>
                  <a:pt x="18150" y="1"/>
                  <a:pt x="18180" y="1"/>
                </a:cubicBezTo>
                <a:close/>
              </a:path>
            </a:pathLst>
          </a:custGeom>
          <a:solidFill>
            <a:srgbClr val="941100"/>
          </a:solidFill>
          <a:ln w="12700">
            <a:miter lim="400000"/>
          </a:ln>
        </p:spPr>
        <p:txBody>
          <a:bodyPr lIns="91438" tIns="91438" rIns="91438" bIns="91438"/>
          <a:lstStyle/>
          <a:p>
            <a:endParaRPr/>
          </a:p>
        </p:txBody>
      </p:sp>
      <p:sp>
        <p:nvSpPr>
          <p:cNvPr id="272" name="Check Mark"/>
          <p:cNvSpPr/>
          <p:nvPr/>
        </p:nvSpPr>
        <p:spPr>
          <a:xfrm>
            <a:off x="7957139" y="3358041"/>
            <a:ext cx="284539" cy="218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585" extrusionOk="0">
                <a:moveTo>
                  <a:pt x="19124" y="0"/>
                </a:moveTo>
                <a:cubicBezTo>
                  <a:pt x="19093" y="0"/>
                  <a:pt x="19062" y="15"/>
                  <a:pt x="19038" y="46"/>
                </a:cubicBezTo>
                <a:lnTo>
                  <a:pt x="7550" y="15019"/>
                </a:lnTo>
                <a:cubicBezTo>
                  <a:pt x="7502" y="15081"/>
                  <a:pt x="7426" y="15081"/>
                  <a:pt x="7379" y="15019"/>
                </a:cubicBezTo>
                <a:lnTo>
                  <a:pt x="2536" y="8708"/>
                </a:lnTo>
                <a:cubicBezTo>
                  <a:pt x="2489" y="8646"/>
                  <a:pt x="2413" y="8646"/>
                  <a:pt x="2365" y="8708"/>
                </a:cubicBezTo>
                <a:lnTo>
                  <a:pt x="35" y="11744"/>
                </a:lnTo>
                <a:cubicBezTo>
                  <a:pt x="-12" y="11806"/>
                  <a:pt x="-12" y="11907"/>
                  <a:pt x="35" y="11969"/>
                </a:cubicBezTo>
                <a:lnTo>
                  <a:pt x="4963" y="18390"/>
                </a:lnTo>
                <a:lnTo>
                  <a:pt x="6654" y="20594"/>
                </a:lnTo>
                <a:lnTo>
                  <a:pt x="7379" y="21538"/>
                </a:lnTo>
                <a:cubicBezTo>
                  <a:pt x="7426" y="21600"/>
                  <a:pt x="7502" y="21600"/>
                  <a:pt x="7550" y="21538"/>
                </a:cubicBezTo>
                <a:lnTo>
                  <a:pt x="21541" y="3307"/>
                </a:lnTo>
                <a:cubicBezTo>
                  <a:pt x="21588" y="3245"/>
                  <a:pt x="21588" y="3146"/>
                  <a:pt x="21541" y="3085"/>
                </a:cubicBezTo>
                <a:lnTo>
                  <a:pt x="19211" y="48"/>
                </a:lnTo>
                <a:cubicBezTo>
                  <a:pt x="19186" y="17"/>
                  <a:pt x="19156" y="0"/>
                  <a:pt x="19124" y="0"/>
                </a:cubicBezTo>
                <a:close/>
              </a:path>
            </a:pathLst>
          </a:custGeom>
          <a:solidFill>
            <a:srgbClr val="008F00"/>
          </a:solidFill>
          <a:ln w="12700">
            <a:miter lim="400000"/>
          </a:ln>
        </p:spPr>
        <p:txBody>
          <a:bodyPr lIns="91438" tIns="91438" rIns="91438" bIns="91438"/>
          <a:lstStyle/>
          <a:p>
            <a:endParaRPr/>
          </a:p>
        </p:txBody>
      </p:sp>
      <p:sp>
        <p:nvSpPr>
          <p:cNvPr id="273" name="Multiplication Sign"/>
          <p:cNvSpPr/>
          <p:nvPr/>
        </p:nvSpPr>
        <p:spPr>
          <a:xfrm>
            <a:off x="7970025" y="2862095"/>
            <a:ext cx="219579" cy="219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7" extrusionOk="0">
                <a:moveTo>
                  <a:pt x="18180" y="1"/>
                </a:moveTo>
                <a:cubicBezTo>
                  <a:pt x="18210" y="1"/>
                  <a:pt x="18240" y="12"/>
                  <a:pt x="18263" y="35"/>
                </a:cubicBezTo>
                <a:lnTo>
                  <a:pt x="21543" y="3315"/>
                </a:lnTo>
                <a:cubicBezTo>
                  <a:pt x="21589" y="3361"/>
                  <a:pt x="21589" y="3434"/>
                  <a:pt x="21543" y="3480"/>
                </a:cubicBezTo>
                <a:lnTo>
                  <a:pt x="14288" y="10733"/>
                </a:lnTo>
                <a:cubicBezTo>
                  <a:pt x="14258" y="10764"/>
                  <a:pt x="14258" y="10813"/>
                  <a:pt x="14288" y="10843"/>
                </a:cubicBezTo>
                <a:lnTo>
                  <a:pt x="21543" y="18098"/>
                </a:lnTo>
                <a:cubicBezTo>
                  <a:pt x="21589" y="18144"/>
                  <a:pt x="21589" y="18217"/>
                  <a:pt x="21543" y="18263"/>
                </a:cubicBezTo>
                <a:lnTo>
                  <a:pt x="18263" y="21543"/>
                </a:lnTo>
                <a:cubicBezTo>
                  <a:pt x="18217" y="21589"/>
                  <a:pt x="18144" y="21589"/>
                  <a:pt x="18098" y="21543"/>
                </a:cubicBezTo>
                <a:lnTo>
                  <a:pt x="10845" y="14288"/>
                </a:lnTo>
                <a:cubicBezTo>
                  <a:pt x="10814" y="14258"/>
                  <a:pt x="10764" y="14258"/>
                  <a:pt x="10733" y="14288"/>
                </a:cubicBezTo>
                <a:lnTo>
                  <a:pt x="3480" y="21543"/>
                </a:lnTo>
                <a:cubicBezTo>
                  <a:pt x="3434" y="21589"/>
                  <a:pt x="3361" y="21589"/>
                  <a:pt x="3315" y="21543"/>
                </a:cubicBezTo>
                <a:lnTo>
                  <a:pt x="35" y="18263"/>
                </a:lnTo>
                <a:cubicBezTo>
                  <a:pt x="-11" y="18217"/>
                  <a:pt x="-11" y="18144"/>
                  <a:pt x="35" y="18098"/>
                </a:cubicBezTo>
                <a:lnTo>
                  <a:pt x="7290" y="10845"/>
                </a:lnTo>
                <a:cubicBezTo>
                  <a:pt x="7320" y="10814"/>
                  <a:pt x="7320" y="10764"/>
                  <a:pt x="7290" y="10733"/>
                </a:cubicBezTo>
                <a:lnTo>
                  <a:pt x="35" y="3480"/>
                </a:lnTo>
                <a:cubicBezTo>
                  <a:pt x="-10" y="3434"/>
                  <a:pt x="-10" y="3360"/>
                  <a:pt x="35" y="3315"/>
                </a:cubicBezTo>
                <a:lnTo>
                  <a:pt x="3315" y="35"/>
                </a:lnTo>
                <a:cubicBezTo>
                  <a:pt x="3361" y="-11"/>
                  <a:pt x="3434" y="-11"/>
                  <a:pt x="3480" y="35"/>
                </a:cubicBezTo>
                <a:lnTo>
                  <a:pt x="10733" y="7290"/>
                </a:lnTo>
                <a:cubicBezTo>
                  <a:pt x="10764" y="7320"/>
                  <a:pt x="10813" y="7320"/>
                  <a:pt x="10843" y="7290"/>
                </a:cubicBezTo>
                <a:lnTo>
                  <a:pt x="18098" y="35"/>
                </a:lnTo>
                <a:cubicBezTo>
                  <a:pt x="18121" y="12"/>
                  <a:pt x="18150" y="1"/>
                  <a:pt x="18180" y="1"/>
                </a:cubicBezTo>
                <a:close/>
              </a:path>
            </a:pathLst>
          </a:custGeom>
          <a:solidFill>
            <a:srgbClr val="941100"/>
          </a:solidFill>
          <a:ln w="12700">
            <a:miter lim="400000"/>
          </a:ln>
        </p:spPr>
        <p:txBody>
          <a:bodyPr lIns="91438" tIns="91438" rIns="91438" bIns="91438"/>
          <a:lstStyle/>
          <a:p>
            <a:endParaRPr/>
          </a:p>
        </p:txBody>
      </p:sp>
      <p:sp>
        <p:nvSpPr>
          <p:cNvPr id="274" name="import torch…"/>
          <p:cNvSpPr txBox="1"/>
          <p:nvPr/>
        </p:nvSpPr>
        <p:spPr>
          <a:xfrm>
            <a:off x="1223011" y="1921919"/>
            <a:ext cx="4157979" cy="2824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09198E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import</a:t>
            </a:r>
            <a:r>
              <a:t> torch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class</a:t>
            </a:r>
            <a:r>
              <a:t> </a:t>
            </a:r>
            <a:r>
              <a:rPr>
                <a:solidFill>
                  <a:srgbClr val="021994"/>
                </a:solidFill>
              </a:rPr>
              <a:t>TorchLin</a:t>
            </a:r>
            <a:r>
              <a:t>(torch.nn.</a:t>
            </a:r>
            <a:r>
              <a:rPr>
                <a:solidFill>
                  <a:srgbClr val="8F31AB"/>
                </a:solidFill>
              </a:rPr>
              <a:t>Module</a:t>
            </a:r>
            <a:r>
              <a:t>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</a:t>
            </a:r>
            <a:r>
              <a:rPr>
                <a:solidFill>
                  <a:srgbClr val="021994"/>
                </a:solidFill>
              </a:rPr>
              <a:t>TorchLin</a:t>
            </a:r>
            <a:r>
              <a:t>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self.fc1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6912E"/>
                </a:solidFill>
              </a:rPr>
              <a:t>int:</a:t>
            </a:r>
            <a:r>
              <a:t> </a:t>
            </a:r>
            <a:r>
              <a:rPr>
                <a:solidFill>
                  <a:srgbClr val="BF8F00"/>
                </a:solidFill>
              </a:rPr>
              <a:t>x1, int: x2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self.fc2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6912F"/>
                </a:solidFill>
              </a:rPr>
              <a:t>int:</a:t>
            </a:r>
            <a:r>
              <a:t> </a:t>
            </a:r>
            <a:r>
              <a:rPr>
                <a:solidFill>
                  <a:srgbClr val="BF8F00"/>
                </a:solidFill>
              </a:rPr>
              <a:t>x3, int: x4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self.out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79130"/>
                </a:solidFill>
              </a:rPr>
              <a:t>int:</a:t>
            </a:r>
            <a:r>
              <a:t> </a:t>
            </a:r>
            <a:r>
              <a:rPr>
                <a:solidFill>
                  <a:srgbClr val="BF8F00"/>
                </a:solidFill>
              </a:rPr>
              <a:t>x5, int: x5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def</a:t>
            </a:r>
            <a:r>
              <a:t> </a:t>
            </a:r>
            <a:r>
              <a:rPr>
                <a:solidFill>
                  <a:srgbClr val="021994"/>
                </a:solidFill>
              </a:rPr>
              <a:t>forward</a:t>
            </a:r>
            <a:r>
              <a:t>(self, x):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fc1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fc2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x = self.</a:t>
            </a:r>
            <a:r>
              <a:rPr>
                <a:solidFill>
                  <a:srgbClr val="021994"/>
                </a:solidFill>
              </a:rPr>
              <a:t>out</a:t>
            </a:r>
            <a:r>
              <a:t>(x)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     </a:t>
            </a:r>
            <a:r>
              <a:rPr>
                <a:latin typeface="JetBrains Mono Bold"/>
                <a:ea typeface="JetBrains Mono Bold"/>
                <a:cs typeface="JetBrains Mono Bold"/>
                <a:sym typeface="JetBrains Mono Bold"/>
              </a:rPr>
              <a:t>return</a:t>
            </a:r>
            <a:r>
              <a:t> x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endParaRPr/>
          </a:p>
        </p:txBody>
      </p:sp>
      <p:sp>
        <p:nvSpPr>
          <p:cNvPr id="275" name="Text Placeholder 2"/>
          <p:cNvSpPr txBox="1"/>
          <p:nvPr/>
        </p:nvSpPr>
        <p:spPr>
          <a:xfrm>
            <a:off x="1143000" y="1079500"/>
            <a:ext cx="7394544" cy="681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Documentation has information about argument types, constraints</a:t>
            </a:r>
          </a:p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Enumerate possible values and validate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78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79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80" name="Text Placeholder 2"/>
          <p:cNvSpPr txBox="1"/>
          <p:nvPr/>
        </p:nvSpPr>
        <p:spPr>
          <a:xfrm>
            <a:off x="1143000" y="1079500"/>
            <a:ext cx="7366000" cy="15242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6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SOAR is built upon three key observations:</a:t>
            </a:r>
          </a:p>
          <a:p>
            <a:pPr marL="748631" lvl="1" indent="-240631">
              <a:lnSpc>
                <a:spcPct val="120000"/>
              </a:lnSpc>
              <a:spcBef>
                <a:spcPts val="300"/>
              </a:spcBef>
              <a:buSzPct val="100000"/>
              <a:buAutoNum type="arabicPeriod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Data science APIs are really well documented</a:t>
            </a:r>
          </a:p>
          <a:p>
            <a:pPr marL="748631" lvl="1" indent="-240631">
              <a:lnSpc>
                <a:spcPct val="120000"/>
              </a:lnSpc>
              <a:spcBef>
                <a:spcPts val="300"/>
              </a:spcBef>
              <a:buSzPct val="100000"/>
              <a:buAutoNum type="arabicPeriod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Computing arguments is a great fit for program synthesis</a:t>
            </a:r>
          </a:p>
        </p:txBody>
      </p:sp>
      <p:sp>
        <p:nvSpPr>
          <p:cNvPr id="281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A Synthesis Approach for API Refactoring</a:t>
            </a:r>
          </a:p>
        </p:txBody>
      </p:sp>
      <p:sp>
        <p:nvSpPr>
          <p:cNvPr id="282" name="Text Placeholder 2"/>
          <p:cNvSpPr txBox="1"/>
          <p:nvPr/>
        </p:nvSpPr>
        <p:spPr>
          <a:xfrm>
            <a:off x="1993711" y="2738518"/>
            <a:ext cx="563917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10000"/>
              </a:lnSpc>
              <a:spcBef>
                <a:spcPts val="300"/>
              </a:spcBef>
              <a:defRPr b="1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SOAR uses documentation to guide the synthesis</a:t>
            </a:r>
          </a:p>
        </p:txBody>
      </p:sp>
      <p:pic>
        <p:nvPicPr>
          <p:cNvPr id="283" name="IDEA-OG-01-o7ow9k.png" descr="IDEA-OG-01-o7ow9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250" y="2380954"/>
            <a:ext cx="938791" cy="9387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86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87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88" name="Text Placeholder 2"/>
          <p:cNvSpPr txBox="1"/>
          <p:nvPr/>
        </p:nvSpPr>
        <p:spPr>
          <a:xfrm>
            <a:off x="1143000" y="1079500"/>
            <a:ext cx="7366000" cy="15242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6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SOAR is built upon three key observations:</a:t>
            </a:r>
          </a:p>
          <a:p>
            <a:pPr marL="748631" lvl="1" indent="-240631">
              <a:lnSpc>
                <a:spcPct val="120000"/>
              </a:lnSpc>
              <a:spcBef>
                <a:spcPts val="300"/>
              </a:spcBef>
              <a:buSzPct val="100000"/>
              <a:buAutoNum type="arabicPeriod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Data science APIs are really well documented</a:t>
            </a:r>
          </a:p>
          <a:p>
            <a:pPr marL="748631" lvl="1" indent="-240631">
              <a:lnSpc>
                <a:spcPct val="120000"/>
              </a:lnSpc>
              <a:spcBef>
                <a:spcPts val="300"/>
              </a:spcBef>
              <a:buSzPct val="100000"/>
              <a:buAutoNum type="arabicPeriod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Computing arguments is a great fit for program synthesis</a:t>
            </a:r>
          </a:p>
          <a:p>
            <a:pPr marL="748631" lvl="1" indent="-240631">
              <a:lnSpc>
                <a:spcPct val="120000"/>
              </a:lnSpc>
              <a:spcBef>
                <a:spcPts val="300"/>
              </a:spcBef>
              <a:buSzPct val="100000"/>
              <a:buAutoNum type="arabicPeriod"/>
              <a:defRPr b="1">
                <a:latin typeface="+mj-lt"/>
                <a:ea typeface="+mj-ea"/>
                <a:cs typeface="+mj-cs"/>
                <a:sym typeface="Arial"/>
              </a:defRPr>
            </a:pPr>
            <a:r>
              <a:t>Well-documented APIs have informative error messages</a:t>
            </a:r>
          </a:p>
        </p:txBody>
      </p:sp>
      <p:sp>
        <p:nvSpPr>
          <p:cNvPr id="289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A Synthesis Approach for API Refactoring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292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93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94" name="Title 11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177104" cy="800747"/>
          </a:xfrm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Error Message Understanding</a:t>
            </a:r>
          </a:p>
        </p:txBody>
      </p:sp>
      <p:grpSp>
        <p:nvGrpSpPr>
          <p:cNvPr id="297" name="Group"/>
          <p:cNvGrpSpPr/>
          <p:nvPr/>
        </p:nvGrpSpPr>
        <p:grpSpPr>
          <a:xfrm>
            <a:off x="929516" y="3381083"/>
            <a:ext cx="7284968" cy="602215"/>
            <a:chOff x="0" y="0"/>
            <a:chExt cx="7284967" cy="602213"/>
          </a:xfrm>
        </p:grpSpPr>
        <p:sp>
          <p:nvSpPr>
            <p:cNvPr id="295" name="Rectangle"/>
            <p:cNvSpPr/>
            <p:nvPr/>
          </p:nvSpPr>
          <p:spPr>
            <a:xfrm>
              <a:off x="0" y="0"/>
              <a:ext cx="7284968" cy="602214"/>
            </a:xfrm>
            <a:prstGeom prst="rect">
              <a:avLst/>
            </a:prstGeom>
            <a:noFill/>
            <a:ln w="25400" cap="flat">
              <a:solidFill>
                <a:srgbClr val="941100"/>
              </a:solidFill>
              <a:prstDash val="solid"/>
              <a:round/>
            </a:ln>
            <a:effectLst/>
          </p:spPr>
          <p:txBody>
            <a:bodyPr wrap="square" lIns="91438" tIns="91438" rIns="91438" bIns="91438" numCol="1" anchor="t">
              <a:noAutofit/>
            </a:bodyPr>
            <a:lstStyle/>
            <a:p>
              <a:endParaRPr/>
            </a:p>
          </p:txBody>
        </p:sp>
        <p:pic>
          <p:nvPicPr>
            <p:cNvPr id="296" name="Screenshot 2021-04-14 at 10.52.12.png" descr="Screenshot 2021-04-14 at 10.52.12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180780" y="195475"/>
              <a:ext cx="6923408" cy="2112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8" name="Text Placeholder 2"/>
          <p:cNvSpPr txBox="1"/>
          <p:nvPr/>
        </p:nvSpPr>
        <p:spPr>
          <a:xfrm>
            <a:off x="1143000" y="1079500"/>
            <a:ext cx="7366000" cy="681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SOAR uses error messages to speed-up the synthesis process</a:t>
            </a:r>
          </a:p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Generates constraints from the errors to prune the search space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9" name="Equation"/>
              <p:cNvSpPr txBox="1"/>
              <p:nvPr/>
            </p:nvSpPr>
            <p:spPr>
              <a:xfrm>
                <a:off x="7049674" y="2667416"/>
                <a:ext cx="573197" cy="211684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>
                <a:spAutoFit/>
              </a:bodyPr>
              <a:lstStyle/>
              <a:p>
                <a:pPr defTabSz="914400" latinLnBrk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sz="1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299" name="Equation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9674" y="2667416"/>
                <a:ext cx="573197" cy="211684"/>
              </a:xfrm>
              <a:prstGeom prst="rect">
                <a:avLst/>
              </a:prstGeom>
              <a:blipFill>
                <a:blip r:embed="rId4"/>
                <a:stretch>
                  <a:fillRect l="-8696" r="-26087" b="-41176"/>
                </a:stretch>
              </a:blipFill>
              <a:ln w="12700">
                <a:miter lim="400000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0" name="Line"/>
          <p:cNvSpPr/>
          <p:nvPr/>
        </p:nvSpPr>
        <p:spPr>
          <a:xfrm>
            <a:off x="4114241" y="2776775"/>
            <a:ext cx="2792481" cy="1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Line"/>
          <p:cNvSpPr/>
          <p:nvPr/>
        </p:nvSpPr>
        <p:spPr>
          <a:xfrm flipV="1">
            <a:off x="7348972" y="2955260"/>
            <a:ext cx="1" cy="375063"/>
          </a:xfrm>
          <a:prstGeom prst="line">
            <a:avLst/>
          </a:prstGeom>
          <a:ln w="127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torch.nn.Linear(-1, 50)"/>
          <p:cNvSpPr txBox="1"/>
          <p:nvPr/>
        </p:nvSpPr>
        <p:spPr>
          <a:xfrm>
            <a:off x="958851" y="2573868"/>
            <a:ext cx="2999739" cy="449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600">
                <a:latin typeface="+mn-lt"/>
                <a:ea typeface="+mn-ea"/>
                <a:cs typeface="+mn-cs"/>
                <a:sym typeface="JetBrains Mono Regular"/>
              </a:defRPr>
            </a:pPr>
            <a:r>
              <a:t>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(-1, 50)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sp>
        <p:nvSpPr>
          <p:cNvPr id="292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93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94" name="Title 11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177104" cy="800747"/>
          </a:xfrm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Error Message Understanding</a:t>
            </a:r>
          </a:p>
        </p:txBody>
      </p:sp>
      <p:sp>
        <p:nvSpPr>
          <p:cNvPr id="298" name="Text Placeholder 2"/>
          <p:cNvSpPr txBox="1"/>
          <p:nvPr/>
        </p:nvSpPr>
        <p:spPr>
          <a:xfrm>
            <a:off x="1143000" y="1079500"/>
            <a:ext cx="7366000" cy="373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 lang="en-US" dirty="0"/>
              <a:t>Detailed pipeline of pruning search space with error messages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B58231F-A80A-4B0F-B344-1B7A5712F2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" r="2829" b="10187"/>
          <a:stretch/>
        </p:blipFill>
        <p:spPr bwMode="auto">
          <a:xfrm>
            <a:off x="1275359" y="1452936"/>
            <a:ext cx="4044128" cy="3278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228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83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84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8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60" y="2125018"/>
            <a:ext cx="1502558" cy="150255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8" name="Group"/>
          <p:cNvGrpSpPr/>
          <p:nvPr/>
        </p:nvGrpSpPr>
        <p:grpSpPr>
          <a:xfrm>
            <a:off x="2731528" y="2627876"/>
            <a:ext cx="1673860" cy="1735751"/>
            <a:chOff x="0" y="0"/>
            <a:chExt cx="1673858" cy="1735749"/>
          </a:xfrm>
        </p:grpSpPr>
        <p:pic>
          <p:nvPicPr>
            <p:cNvPr id="86" name="tf.pdf" descr="tf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6710" y="434690"/>
              <a:ext cx="1096639" cy="13010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7" name="tensorflow_logo.png" descr="tensorflow_logo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1673859" cy="5612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05" name="Group"/>
          <p:cNvGrpSpPr/>
          <p:nvPr/>
        </p:nvGrpSpPr>
        <p:grpSpPr>
          <a:xfrm>
            <a:off x="906728" y="857245"/>
            <a:ext cx="7918388" cy="2530201"/>
            <a:chOff x="0" y="0"/>
            <a:chExt cx="7918386" cy="2530200"/>
          </a:xfrm>
        </p:grpSpPr>
        <p:sp>
          <p:nvSpPr>
            <p:cNvPr id="89" name="Line"/>
            <p:cNvSpPr/>
            <p:nvPr/>
          </p:nvSpPr>
          <p:spPr>
            <a:xfrm>
              <a:off x="3705238" y="678505"/>
              <a:ext cx="337731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0" name="Line"/>
            <p:cNvSpPr/>
            <p:nvPr/>
          </p:nvSpPr>
          <p:spPr>
            <a:xfrm>
              <a:off x="5768679" y="678505"/>
              <a:ext cx="33773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04" name="Group"/>
            <p:cNvGrpSpPr/>
            <p:nvPr/>
          </p:nvGrpSpPr>
          <p:grpSpPr>
            <a:xfrm>
              <a:off x="0" y="0"/>
              <a:ext cx="7918387" cy="2530201"/>
              <a:chOff x="0" y="0"/>
              <a:chExt cx="7918386" cy="2530200"/>
            </a:xfrm>
          </p:grpSpPr>
          <p:grpSp>
            <p:nvGrpSpPr>
              <p:cNvPr id="100" name="Group"/>
              <p:cNvGrpSpPr/>
              <p:nvPr/>
            </p:nvGrpSpPr>
            <p:grpSpPr>
              <a:xfrm>
                <a:off x="1646916" y="0"/>
                <a:ext cx="6271471" cy="2530201"/>
                <a:chOff x="0" y="0"/>
                <a:chExt cx="6271470" cy="2530200"/>
              </a:xfrm>
            </p:grpSpPr>
            <p:grpSp>
              <p:nvGrpSpPr>
                <p:cNvPr id="93" name="Group"/>
                <p:cNvGrpSpPr/>
                <p:nvPr/>
              </p:nvGrpSpPr>
              <p:grpSpPr>
                <a:xfrm>
                  <a:off x="387551" y="130186"/>
                  <a:ext cx="1532977" cy="1096639"/>
                  <a:chOff x="0" y="0"/>
                  <a:chExt cx="1532976" cy="1096638"/>
                </a:xfrm>
              </p:grpSpPr>
              <p:pic>
                <p:nvPicPr>
                  <p:cNvPr id="91" name="pngwing.com-2.png" descr="pngwing.com-2.png"/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0" y="340750"/>
                    <a:ext cx="415137" cy="415138"/>
                  </a:xfrm>
                  <a:prstGeom prst="rect">
                    <a:avLst/>
                  </a:prstGeom>
                  <a:ln w="12700" cap="flat">
                    <a:noFill/>
                    <a:miter lim="400000"/>
                  </a:ln>
                  <a:effectLst/>
                </p:spPr>
              </p:pic>
              <p:pic>
                <p:nvPicPr>
                  <p:cNvPr id="92" name="pngwing.com-4.png" descr="pngwing.com-4.png"/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436337" y="0"/>
                    <a:ext cx="1096640" cy="1096639"/>
                  </a:xfrm>
                  <a:prstGeom prst="rect">
                    <a:avLst/>
                  </a:prstGeom>
                  <a:ln w="12700" cap="flat">
                    <a:noFill/>
                    <a:miter lim="400000"/>
                  </a:ln>
                  <a:effectLst/>
                </p:spPr>
              </p:pic>
            </p:grpSp>
            <p:sp>
              <p:nvSpPr>
                <p:cNvPr id="94" name="————————————…"/>
                <p:cNvSpPr/>
                <p:nvPr/>
              </p:nvSpPr>
              <p:spPr>
                <a:xfrm>
                  <a:off x="4574110" y="129758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/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endParaRPr/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endParaRPr/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</p:txBody>
            </p:sp>
            <p:sp>
              <p:nvSpPr>
                <p:cNvPr id="95" name="Speech"/>
                <p:cNvSpPr/>
                <p:nvPr/>
              </p:nvSpPr>
              <p:spPr>
                <a:xfrm>
                  <a:off x="797810" y="871132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>
                  <a:lvl1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lvl1pPr>
                </a:lstStyle>
                <a:p>
                  <a:r>
                    <a:t>Speech</a:t>
                  </a:r>
                </a:p>
              </p:txBody>
            </p:sp>
            <p:sp>
              <p:nvSpPr>
                <p:cNvPr id="96" name="Text"/>
                <p:cNvSpPr/>
                <p:nvPr/>
              </p:nvSpPr>
              <p:spPr>
                <a:xfrm>
                  <a:off x="5001470" y="1182778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>
                  <a:lvl1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lvl1pPr>
                </a:lstStyle>
                <a:p>
                  <a:r>
                    <a:t>Text</a:t>
                  </a:r>
                </a:p>
              </p:txBody>
            </p:sp>
            <p:pic>
              <p:nvPicPr>
                <p:cNvPr id="97" name="pngwing.com.png" descr="pngwing.com.png"/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04591" y="77236"/>
                  <a:ext cx="1502558" cy="1202539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98" name="Machine Learning"/>
                <p:cNvSpPr/>
                <p:nvPr/>
              </p:nvSpPr>
              <p:spPr>
                <a:xfrm>
                  <a:off x="2510269" y="1260200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>
                  <a:lvl1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lvl1pPr>
                </a:lstStyle>
                <a:p>
                  <a:r>
                    <a:t>Machine Learning</a:t>
                  </a:r>
                </a:p>
              </p:txBody>
            </p:sp>
            <p:sp>
              <p:nvSpPr>
                <p:cNvPr id="99" name="Rounded Rectangle"/>
                <p:cNvSpPr/>
                <p:nvPr/>
              </p:nvSpPr>
              <p:spPr>
                <a:xfrm>
                  <a:off x="0" y="0"/>
                  <a:ext cx="6203397" cy="1604199"/>
                </a:xfrm>
                <a:prstGeom prst="roundRect">
                  <a:avLst>
                    <a:gd name="adj" fmla="val 14308"/>
                  </a:avLst>
                </a:prstGeom>
                <a:noFill/>
                <a:ln w="12700" cap="flat">
                  <a:solidFill>
                    <a:srgbClr val="000000"/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91438" tIns="91438" rIns="91438" bIns="91438" numCol="1" anchor="t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103" name="Group"/>
              <p:cNvGrpSpPr/>
              <p:nvPr/>
            </p:nvGrpSpPr>
            <p:grpSpPr>
              <a:xfrm>
                <a:off x="-1" y="118976"/>
                <a:ext cx="1478507" cy="1270001"/>
                <a:chOff x="0" y="0"/>
                <a:chExt cx="1478505" cy="1270000"/>
              </a:xfrm>
            </p:grpSpPr>
            <p:sp>
              <p:nvSpPr>
                <p:cNvPr id="114" name="Connection Line"/>
                <p:cNvSpPr/>
                <p:nvPr/>
              </p:nvSpPr>
              <p:spPr>
                <a:xfrm>
                  <a:off x="404201" y="606079"/>
                  <a:ext cx="1074305" cy="41311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19798" extrusionOk="0">
                      <a:moveTo>
                        <a:pt x="0" y="19798"/>
                      </a:moveTo>
                      <a:cubicBezTo>
                        <a:pt x="959" y="4654"/>
                        <a:pt x="8159" y="-1802"/>
                        <a:pt x="21600" y="430"/>
                      </a:cubicBezTo>
                    </a:path>
                  </a:pathLst>
                </a:custGeom>
                <a:noFill/>
                <a:ln w="25400" cap="flat">
                  <a:solidFill>
                    <a:srgbClr val="000000"/>
                  </a:solidFill>
                  <a:prstDash val="solid"/>
                  <a:round/>
                  <a:tailEnd type="triangle" w="med" len="med"/>
                </a:ln>
                <a:effectLst/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02" name="Wants to create…"/>
                <p:cNvSpPr/>
                <p:nvPr/>
              </p:nvSpPr>
              <p:spPr>
                <a:xfrm>
                  <a:off x="0" y="0"/>
                  <a:ext cx="1270000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/>
                <a:p>
                  <a: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Wants to create</a:t>
                  </a:r>
                </a:p>
                <a:p>
                  <a: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a speech recognition </a:t>
                  </a:r>
                </a:p>
                <a:p>
                  <a: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system</a:t>
                  </a:r>
                </a:p>
              </p:txBody>
            </p:sp>
          </p:grpSp>
        </p:grpSp>
      </p:grpSp>
      <p:sp>
        <p:nvSpPr>
          <p:cNvPr id="106" name="Alex"/>
          <p:cNvSpPr txBox="1"/>
          <p:nvPr/>
        </p:nvSpPr>
        <p:spPr>
          <a:xfrm>
            <a:off x="1163192" y="3603881"/>
            <a:ext cx="517494" cy="35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>
            <a:lvl1pPr>
              <a:defRPr sz="1200" b="1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Alex</a:t>
            </a:r>
          </a:p>
        </p:txBody>
      </p:sp>
      <p:grpSp>
        <p:nvGrpSpPr>
          <p:cNvPr id="109" name="Group"/>
          <p:cNvGrpSpPr/>
          <p:nvPr/>
        </p:nvGrpSpPr>
        <p:grpSpPr>
          <a:xfrm>
            <a:off x="1397851" y="3984795"/>
            <a:ext cx="4361458" cy="702654"/>
            <a:chOff x="0" y="0"/>
            <a:chExt cx="4361456" cy="702652"/>
          </a:xfrm>
        </p:grpSpPr>
        <p:sp>
          <p:nvSpPr>
            <p:cNvPr id="107" name="Writes TF code"/>
            <p:cNvSpPr txBox="1"/>
            <p:nvPr/>
          </p:nvSpPr>
          <p:spPr>
            <a:xfrm>
              <a:off x="3033966" y="0"/>
              <a:ext cx="1327491" cy="355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1200" b="1"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Writes TF code </a:t>
              </a:r>
            </a:p>
          </p:txBody>
        </p:sp>
        <p:sp>
          <p:nvSpPr>
            <p:cNvPr id="115" name="Connection Line"/>
            <p:cNvSpPr/>
            <p:nvPr/>
          </p:nvSpPr>
          <p:spPr>
            <a:xfrm>
              <a:off x="0" y="115107"/>
              <a:ext cx="3712460" cy="587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83" extrusionOk="0">
                  <a:moveTo>
                    <a:pt x="0" y="0"/>
                  </a:moveTo>
                  <a:cubicBezTo>
                    <a:pt x="118" y="14582"/>
                    <a:pt x="7318" y="21600"/>
                    <a:pt x="21600" y="21054"/>
                  </a:cubicBezTo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/>
            <a:lstStyle/>
            <a:p>
              <a:endParaRPr/>
            </a:p>
          </p:txBody>
        </p:sp>
      </p:grpSp>
      <p:grpSp>
        <p:nvGrpSpPr>
          <p:cNvPr id="112" name="Group"/>
          <p:cNvGrpSpPr/>
          <p:nvPr/>
        </p:nvGrpSpPr>
        <p:grpSpPr>
          <a:xfrm>
            <a:off x="5604509" y="2684315"/>
            <a:ext cx="1313502" cy="1754163"/>
            <a:chOff x="0" y="0"/>
            <a:chExt cx="1313500" cy="1754162"/>
          </a:xfrm>
        </p:grpSpPr>
        <p:pic>
          <p:nvPicPr>
            <p:cNvPr id="110" name="Image" descr="Image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0" y="440661"/>
              <a:ext cx="1313501" cy="13135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1" name="Test…"/>
            <p:cNvSpPr txBox="1"/>
            <p:nvPr/>
          </p:nvSpPr>
          <p:spPr>
            <a:xfrm>
              <a:off x="334416" y="0"/>
              <a:ext cx="644668" cy="5334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/>
            <a:p>
              <a:pPr algn="ctr">
                <a:defRPr sz="1200" b="1">
                  <a:latin typeface="+mj-lt"/>
                  <a:ea typeface="+mj-ea"/>
                  <a:cs typeface="+mj-cs"/>
                  <a:sym typeface="Arial"/>
                </a:defRPr>
              </a:pPr>
              <a:r>
                <a:t>Test </a:t>
              </a:r>
            </a:p>
            <a:p>
              <a:pPr algn="ctr">
                <a:defRPr sz="1200" b="1">
                  <a:latin typeface="+mj-lt"/>
                  <a:ea typeface="+mj-ea"/>
                  <a:cs typeface="+mj-cs"/>
                  <a:sym typeface="Arial"/>
                </a:defRPr>
              </a:pPr>
              <a:r>
                <a:t>Cases</a:t>
              </a:r>
            </a:p>
          </p:txBody>
        </p:sp>
      </p:grpSp>
      <p:sp>
        <p:nvSpPr>
          <p:cNvPr id="113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Motivation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1" animBg="1" advAuto="0"/>
      <p:bldP spid="109" grpId="2" animBg="1" advAuto="0"/>
      <p:bldP spid="112" grpId="3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305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306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307" name="Title 11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177104" cy="800747"/>
          </a:xfrm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Benchmarks</a:t>
            </a:r>
          </a:p>
        </p:txBody>
      </p:sp>
      <p:sp>
        <p:nvSpPr>
          <p:cNvPr id="308" name="Text Placeholder 2"/>
          <p:cNvSpPr txBox="1"/>
          <p:nvPr/>
        </p:nvSpPr>
        <p:spPr>
          <a:xfrm>
            <a:off x="1143000" y="1079500"/>
            <a:ext cx="7366000" cy="3289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Evaluated SOAR on 40 benchmarks from two domains: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20 tasks from TensorFlow to PyTorch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20 tasks from dplyr (R) to pandas (Python)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Migrations tasks from TensorFlow to PyTorch correspond to migrating a network with 3 to 44 layers, including: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Auto-encoders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VGG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AlexNet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LeNet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311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312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313" name="Title 11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868230" cy="800747"/>
          </a:xfrm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 translates 80% of the benchmarks</a:t>
            </a:r>
          </a:p>
        </p:txBody>
      </p:sp>
      <p:sp>
        <p:nvSpPr>
          <p:cNvPr id="314" name="Text Placeholder 2"/>
          <p:cNvSpPr txBox="1"/>
          <p:nvPr/>
        </p:nvSpPr>
        <p:spPr>
          <a:xfrm>
            <a:off x="1143000" y="1079500"/>
            <a:ext cx="736600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Benchmarks solved for the TensorFlow to PyTorch task (1h timeout)</a:t>
            </a:r>
          </a:p>
        </p:txBody>
      </p:sp>
      <p:pic>
        <p:nvPicPr>
          <p:cNvPr id="315" name="plot.pdf" descr="plot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465" y="1515072"/>
            <a:ext cx="5236796" cy="33074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itle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Migration Example</a:t>
            </a:r>
          </a:p>
        </p:txBody>
      </p:sp>
      <p:sp>
        <p:nvSpPr>
          <p:cNvPr id="318" name="Rectangle"/>
          <p:cNvSpPr/>
          <p:nvPr/>
        </p:nvSpPr>
        <p:spPr>
          <a:xfrm>
            <a:off x="-91187" y="-437900"/>
            <a:ext cx="9326375" cy="133879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91438" tIns="91438" rIns="91438" bIns="91438"/>
          <a:lstStyle/>
          <a:p>
            <a:endParaRPr/>
          </a:p>
        </p:txBody>
      </p:sp>
      <p:sp>
        <p:nvSpPr>
          <p:cNvPr id="319" name="Title 11"/>
          <p:cNvSpPr txBox="1"/>
          <p:nvPr/>
        </p:nvSpPr>
        <p:spPr>
          <a:xfrm>
            <a:off x="589748" y="-42559"/>
            <a:ext cx="7177104" cy="800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 anchor="b">
            <a:normAutofit/>
          </a:bodyPr>
          <a:lstStyle>
            <a:lvl1pPr>
              <a:defRPr sz="2200" b="1" cap="small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SOAR: Migration Example</a:t>
            </a:r>
          </a:p>
        </p:txBody>
      </p:sp>
      <p:sp>
        <p:nvSpPr>
          <p:cNvPr id="320" name="1 from tensorflow import keras…"/>
          <p:cNvSpPr txBox="1"/>
          <p:nvPr/>
        </p:nvSpPr>
        <p:spPr>
          <a:xfrm>
            <a:off x="-25400" y="1079500"/>
            <a:ext cx="4615178" cy="6786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1 </a:t>
            </a:r>
            <a:r>
              <a:rPr>
                <a:solidFill>
                  <a:srgbClr val="08198E"/>
                </a:solidFill>
              </a:rPr>
              <a:t>from</a:t>
            </a:r>
            <a:r>
              <a:t> tensorflow </a:t>
            </a:r>
            <a:r>
              <a:rPr>
                <a:solidFill>
                  <a:srgbClr val="08188F"/>
                </a:solidFill>
              </a:rPr>
              <a:t>import</a:t>
            </a:r>
            <a:r>
              <a:t> keras </a:t>
            </a:r>
          </a:p>
          <a:p>
            <a:pPr defTabSz="457200">
              <a:defRPr sz="1000">
                <a:solidFill>
                  <a:srgbClr val="686868"/>
                </a:solidFill>
                <a:latin typeface="+mn-lt"/>
                <a:ea typeface="+mn-ea"/>
                <a:cs typeface="+mn-cs"/>
                <a:sym typeface="JetBrains Mono Regular"/>
              </a:defRPr>
            </a:pPr>
            <a:r>
              <a:t>    2 </a:t>
            </a:r>
            <a:endParaRPr>
              <a:solidFill>
                <a:srgbClr val="000000"/>
              </a:solidFill>
            </a:endParaRP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3 </a:t>
            </a:r>
            <a:r>
              <a:t>class </a:t>
            </a:r>
            <a:r>
              <a:rPr>
                <a:solidFill>
                  <a:srgbClr val="021994"/>
                </a:solidFill>
              </a:rPr>
              <a:t>AutoEncoder</a:t>
            </a:r>
            <a:r>
              <a:t>(keras.Model):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4 </a:t>
            </a:r>
            <a:r>
              <a:t>  def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5 </a:t>
            </a:r>
            <a:r>
              <a:t>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(AutoEncoder,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6 </a:t>
            </a:r>
            <a:r>
              <a:t>    self.conv1 = keras.layers.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(filters=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7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8 </a:t>
            </a:r>
            <a:r>
              <a:t>                                     strides=(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</a:t>
            </a:r>
            <a:r>
              <a:rPr>
                <a:solidFill>
                  <a:srgbClr val="BF8F00"/>
                </a:solidFill>
              </a:rPr>
              <a:t>2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9 </a:t>
            </a:r>
            <a:r>
              <a:t>                                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10 </a:t>
            </a:r>
            <a:r>
              <a:t>    self.relu1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11 </a:t>
            </a:r>
            <a:r>
              <a:t>    self.conv2 = keras.layers.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(filters=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12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13 </a:t>
            </a:r>
            <a:r>
              <a:t>                                     strides=(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</a:t>
            </a:r>
            <a:r>
              <a:rPr>
                <a:solidFill>
                  <a:srgbClr val="BF8F00"/>
                </a:solidFill>
              </a:rPr>
              <a:t>2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14 </a:t>
            </a:r>
            <a:r>
              <a:t>                                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15 </a:t>
            </a:r>
            <a:r>
              <a:t>    self.relu2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16 </a:t>
            </a:r>
            <a:r>
              <a:t>    self.flatt = keras.layers.</a:t>
            </a:r>
            <a:r>
              <a:rPr>
                <a:solidFill>
                  <a:srgbClr val="021994"/>
                </a:solidFill>
              </a:rPr>
              <a:t>Flatten</a:t>
            </a:r>
            <a:r>
              <a:t>()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17 </a:t>
            </a:r>
            <a:r>
              <a:t>    self.dense = 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)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18 </a:t>
            </a:r>
            <a:r>
              <a:t>    self.dense = 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(units=</a:t>
            </a:r>
            <a:r>
              <a:rPr>
                <a:solidFill>
                  <a:srgbClr val="BF8F00"/>
                </a:solidFill>
              </a:rPr>
              <a:t>1568</a:t>
            </a:r>
            <a:r>
              <a:t>)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19 </a:t>
            </a:r>
            <a:r>
              <a:t>    self.relu3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20 </a:t>
            </a:r>
            <a:r>
              <a:t>    self.resha = keras.layers.</a:t>
            </a:r>
            <a:r>
              <a:rPr>
                <a:solidFill>
                  <a:srgbClr val="021994"/>
                </a:solidFill>
              </a:rPr>
              <a:t>Reshape</a:t>
            </a:r>
            <a:r>
              <a:t>(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21 </a:t>
            </a:r>
            <a:r>
              <a:t>                           target_shape=(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22 </a:t>
            </a:r>
            <a:r>
              <a:t>    self.conv3 = keras.layers.</a:t>
            </a:r>
            <a:r>
              <a:rPr>
                <a:solidFill>
                  <a:srgbClr val="021994"/>
                </a:solidFill>
              </a:rPr>
              <a:t>Conv2DTranspose</a:t>
            </a:r>
            <a:r>
              <a:t>(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23 </a:t>
            </a:r>
            <a:r>
              <a:t>                                     filters=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24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25 </a:t>
            </a:r>
            <a:r>
              <a:t>                                     strides=</a:t>
            </a:r>
            <a:r>
              <a:rPr>
                <a:solidFill>
                  <a:srgbClr val="BF8F00"/>
                </a:solidFill>
              </a:rPr>
              <a:t>2</a:t>
            </a:r>
            <a:r>
              <a:t>)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26 </a:t>
            </a:r>
            <a:r>
              <a:t>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</a:t>
            </a:r>
            <a:r>
              <a:rPr>
                <a:solidFill>
                  <a:srgbClr val="686868"/>
                </a:solidFill>
              </a:rPr>
              <a:t>27     </a:t>
            </a:r>
            <a:r>
              <a:t>self.relu4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28 </a:t>
            </a:r>
            <a:r>
              <a:t>    self.conv4 = keras.layers.</a:t>
            </a:r>
            <a:r>
              <a:rPr>
                <a:solidFill>
                  <a:srgbClr val="021994"/>
                </a:solidFill>
              </a:rPr>
              <a:t>Conv2DTranspose</a:t>
            </a:r>
            <a:r>
              <a:t>(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29 </a:t>
            </a:r>
            <a:r>
              <a:t>                                     filters=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30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31 </a:t>
            </a:r>
            <a:r>
              <a:t>                                     strides=</a:t>
            </a:r>
            <a:r>
              <a:rPr>
                <a:solidFill>
                  <a:srgbClr val="BF8F00"/>
                </a:solidFill>
              </a:rPr>
              <a:t>2</a:t>
            </a:r>
            <a:r>
              <a:t>)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32 </a:t>
            </a:r>
            <a:r>
              <a:t>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</a:t>
            </a:r>
            <a:r>
              <a:rPr>
                <a:solidFill>
                  <a:srgbClr val="686868"/>
                </a:solidFill>
              </a:rPr>
              <a:t>33</a:t>
            </a:r>
            <a:r>
              <a:t>     self.relu5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34 </a:t>
            </a:r>
            <a:r>
              <a:t>    self.conv5 = keras.layers.</a:t>
            </a:r>
            <a:r>
              <a:rPr>
                <a:solidFill>
                  <a:srgbClr val="021994"/>
                </a:solidFill>
              </a:rPr>
              <a:t>Conv2DTranspose</a:t>
            </a:r>
            <a:r>
              <a:t>(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35 </a:t>
            </a:r>
            <a:r>
              <a:t>                                     filters=</a:t>
            </a:r>
            <a:r>
              <a:rPr>
                <a:solidFill>
                  <a:srgbClr val="BF8F00"/>
                </a:solidFill>
              </a:rPr>
              <a:t>1</a:t>
            </a:r>
            <a:r>
              <a:t>,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36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37 </a:t>
            </a:r>
            <a:r>
              <a:t>                                     strides=</a:t>
            </a:r>
            <a:r>
              <a:rPr>
                <a:solidFill>
                  <a:srgbClr val="BF8F00"/>
                </a:solidFill>
              </a:rPr>
              <a:t>1</a:t>
            </a:r>
            <a:r>
              <a:t>)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38 </a:t>
            </a:r>
            <a:r>
              <a:t>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</a:t>
            </a:r>
            <a:r>
              <a:rPr>
                <a:solidFill>
                  <a:srgbClr val="686868"/>
                </a:solidFill>
              </a:rPr>
              <a:t>39     </a:t>
            </a:r>
            <a:r>
              <a:t>self.relu6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</a:t>
            </a:r>
          </a:p>
        </p:txBody>
      </p:sp>
      <p:sp>
        <p:nvSpPr>
          <p:cNvPr id="321" name="1 import torch…"/>
          <p:cNvSpPr txBox="1"/>
          <p:nvPr/>
        </p:nvSpPr>
        <p:spPr>
          <a:xfrm>
            <a:off x="4423030" y="1079500"/>
            <a:ext cx="4691379" cy="6786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1 </a:t>
            </a:r>
            <a:r>
              <a:rPr>
                <a:solidFill>
                  <a:srgbClr val="08198E"/>
                </a:solidFill>
              </a:rPr>
              <a:t>import</a:t>
            </a:r>
            <a:r>
              <a:t> torch</a:t>
            </a:r>
          </a:p>
          <a:p>
            <a:pPr defTabSz="457200">
              <a:defRPr sz="1000">
                <a:solidFill>
                  <a:srgbClr val="686868"/>
                </a:solidFill>
                <a:latin typeface="+mn-lt"/>
                <a:ea typeface="+mn-ea"/>
                <a:cs typeface="+mn-cs"/>
                <a:sym typeface="JetBrains Mono Regular"/>
              </a:defRPr>
            </a:pPr>
            <a:r>
              <a:t>    2 </a:t>
            </a:r>
            <a:endParaRPr>
              <a:solidFill>
                <a:srgbClr val="000000"/>
              </a:solidFill>
            </a:endParaRP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3 </a:t>
            </a:r>
            <a:r>
              <a:t>class </a:t>
            </a:r>
            <a:r>
              <a:rPr>
                <a:solidFill>
                  <a:srgbClr val="021994"/>
                </a:solidFill>
              </a:rPr>
              <a:t>AutoEncoder</a:t>
            </a:r>
            <a:r>
              <a:t>(torch.nn.Module):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4 </a:t>
            </a:r>
            <a:r>
              <a:t>  def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5 </a:t>
            </a:r>
            <a:r>
              <a:t>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(AutoEncoder,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6 </a:t>
            </a:r>
            <a:r>
              <a:t>    self.many_0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7 </a:t>
            </a:r>
            <a:r>
              <a:t>    self.var816 = torch.nn.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8 </a:t>
            </a:r>
            <a:r>
              <a:t>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9 </a:t>
            </a:r>
            <a:r>
              <a:t>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10 </a:t>
            </a:r>
            <a:r>
              <a:t>    self.var817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11 </a:t>
            </a:r>
            <a:r>
              <a:t>    self.many_1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12 </a:t>
            </a:r>
            <a:r>
              <a:t>    self.var1528 = torch.nn.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13 </a:t>
            </a:r>
            <a:r>
              <a:t> 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14 </a:t>
            </a:r>
            <a:r>
              <a:t>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15 </a:t>
            </a:r>
            <a:r>
              <a:t>    self.var1529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16 </a:t>
            </a:r>
            <a:r>
              <a:t>    self.var1530 = lambda x: torch.</a:t>
            </a:r>
            <a:r>
              <a:rPr>
                <a:solidFill>
                  <a:srgbClr val="021994"/>
                </a:solidFill>
              </a:rPr>
              <a:t>flatten</a:t>
            </a:r>
            <a:r>
              <a:t>(x, </a:t>
            </a:r>
            <a:r>
              <a:rPr>
                <a:solidFill>
                  <a:srgbClr val="BF8F00"/>
                </a:solidFill>
              </a:rPr>
              <a:t>1</a:t>
            </a:r>
            <a:r>
              <a:t>)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17 </a:t>
            </a:r>
            <a:r>
              <a:t>    self.var1710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</a:t>
            </a:r>
            <a:r>
              <a:rPr>
                <a:solidFill>
                  <a:srgbClr val="BF8F00"/>
                </a:solidFill>
              </a:rPr>
              <a:t>10</a:t>
            </a:r>
            <a:r>
              <a:t>)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18 </a:t>
            </a:r>
            <a:r>
              <a:t>    self.var1801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1568</a:t>
            </a:r>
            <a:r>
              <a:t>)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19 </a:t>
            </a:r>
            <a:r>
              <a:t>    self.var1802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20 </a:t>
            </a:r>
            <a:r>
              <a:t>    self.many_2 = lambda x: x.</a:t>
            </a:r>
            <a:r>
              <a:rPr>
                <a:solidFill>
                  <a:srgbClr val="021994"/>
                </a:solidFill>
              </a:rPr>
              <a:t>view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, 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)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21 </a:t>
            </a:r>
            <a:r>
              <a:t>                                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22 </a:t>
            </a:r>
            <a:r>
              <a:t>    self.many_3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23 </a:t>
            </a:r>
            <a:r>
              <a:t>    self.var5089 = torch.nn.</a:t>
            </a:r>
            <a:r>
              <a:rPr>
                <a:solidFill>
                  <a:srgbClr val="021994"/>
                </a:solidFill>
              </a:rPr>
              <a:t>ConvTranspose2d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64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24 </a:t>
            </a:r>
            <a:r>
              <a:t>                                     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25 </a:t>
            </a:r>
            <a:r>
              <a:t>    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26 </a:t>
            </a:r>
            <a:r>
              <a:t>   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27 </a:t>
            </a:r>
            <a:r>
              <a:t>    self.var5090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28 </a:t>
            </a:r>
            <a:r>
              <a:t>    self.many_4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29 </a:t>
            </a:r>
            <a:r>
              <a:t>    self.var7498 = torch.nn.</a:t>
            </a:r>
            <a:r>
              <a:rPr>
                <a:solidFill>
                  <a:srgbClr val="021994"/>
                </a:solidFill>
              </a:rPr>
              <a:t>ConvTranspose2d</a:t>
            </a:r>
            <a:r>
              <a:t>(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30 </a:t>
            </a:r>
            <a:r>
              <a:t>                                     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31 </a:t>
            </a:r>
            <a:r>
              <a:t>    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32 </a:t>
            </a:r>
            <a:r>
              <a:t>   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33 </a:t>
            </a:r>
            <a:r>
              <a:t>    self.var7499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34 </a:t>
            </a:r>
            <a:r>
              <a:t>    self.many_5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35 </a:t>
            </a:r>
            <a:r>
              <a:t>    self.var8396 = torch.nn.</a:t>
            </a:r>
            <a:r>
              <a:rPr>
                <a:solidFill>
                  <a:srgbClr val="021994"/>
                </a:solidFill>
              </a:rPr>
              <a:t>ConvTranspose2d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36 </a:t>
            </a:r>
            <a:r>
              <a:t>                                     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37 </a:t>
            </a:r>
            <a:r>
              <a:t>                                      stride=(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38 </a:t>
            </a:r>
            <a:r>
              <a:t>   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39 </a:t>
            </a:r>
            <a:r>
              <a:t>    self.var8397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</a:t>
            </a:r>
          </a:p>
        </p:txBody>
      </p:sp>
      <p:sp>
        <p:nvSpPr>
          <p:cNvPr id="322" name="Rectangle"/>
          <p:cNvSpPr/>
          <p:nvPr/>
        </p:nvSpPr>
        <p:spPr>
          <a:xfrm>
            <a:off x="209015" y="1984448"/>
            <a:ext cx="8595110" cy="668349"/>
          </a:xfrm>
          <a:prstGeom prst="rect">
            <a:avLst/>
          </a:prstGeom>
          <a:solidFill>
            <a:srgbClr val="FF2600">
              <a:alpha val="20017"/>
            </a:srgbClr>
          </a:solidFill>
          <a:ln>
            <a:solidFill>
              <a:srgbClr val="000000"/>
            </a:solidFill>
          </a:ln>
        </p:spPr>
        <p:txBody>
          <a:bodyPr lIns="91438" tIns="91438" rIns="91438" bIns="91438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itle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Migration Example</a:t>
            </a:r>
          </a:p>
        </p:txBody>
      </p:sp>
      <p:sp>
        <p:nvSpPr>
          <p:cNvPr id="325" name="Rectangle"/>
          <p:cNvSpPr/>
          <p:nvPr/>
        </p:nvSpPr>
        <p:spPr>
          <a:xfrm>
            <a:off x="-91187" y="-437900"/>
            <a:ext cx="9326375" cy="133879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91438" tIns="91438" rIns="91438" bIns="91438"/>
          <a:lstStyle/>
          <a:p>
            <a:endParaRPr/>
          </a:p>
        </p:txBody>
      </p:sp>
      <p:sp>
        <p:nvSpPr>
          <p:cNvPr id="326" name="Title 11"/>
          <p:cNvSpPr txBox="1"/>
          <p:nvPr/>
        </p:nvSpPr>
        <p:spPr>
          <a:xfrm>
            <a:off x="589748" y="-42559"/>
            <a:ext cx="7177104" cy="800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 anchor="b">
            <a:normAutofit/>
          </a:bodyPr>
          <a:lstStyle>
            <a:lvl1pPr>
              <a:defRPr sz="2200" b="1" cap="small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SOAR: Migration Example</a:t>
            </a:r>
          </a:p>
        </p:txBody>
      </p:sp>
      <p:sp>
        <p:nvSpPr>
          <p:cNvPr id="327" name="1 from tensorflow import keras…"/>
          <p:cNvSpPr txBox="1"/>
          <p:nvPr/>
        </p:nvSpPr>
        <p:spPr>
          <a:xfrm>
            <a:off x="-22628" y="1079500"/>
            <a:ext cx="4615179" cy="6786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1 </a:t>
            </a:r>
            <a:r>
              <a:rPr>
                <a:solidFill>
                  <a:srgbClr val="08198E"/>
                </a:solidFill>
              </a:rPr>
              <a:t>from</a:t>
            </a:r>
            <a:r>
              <a:t> tensorflow </a:t>
            </a:r>
            <a:r>
              <a:rPr>
                <a:solidFill>
                  <a:srgbClr val="08188F"/>
                </a:solidFill>
              </a:rPr>
              <a:t>import</a:t>
            </a:r>
            <a:r>
              <a:t> keras </a:t>
            </a:r>
          </a:p>
          <a:p>
            <a:pPr defTabSz="457200">
              <a:defRPr sz="1000">
                <a:solidFill>
                  <a:srgbClr val="686868"/>
                </a:solidFill>
                <a:latin typeface="+mn-lt"/>
                <a:ea typeface="+mn-ea"/>
                <a:cs typeface="+mn-cs"/>
                <a:sym typeface="JetBrains Mono Regular"/>
              </a:defRPr>
            </a:pPr>
            <a:r>
              <a:t>    2 </a:t>
            </a:r>
            <a:endParaRPr>
              <a:solidFill>
                <a:srgbClr val="000000"/>
              </a:solidFill>
            </a:endParaRP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3 </a:t>
            </a:r>
            <a:r>
              <a:t>class </a:t>
            </a:r>
            <a:r>
              <a:rPr>
                <a:solidFill>
                  <a:srgbClr val="021994"/>
                </a:solidFill>
              </a:rPr>
              <a:t>AutoEncoder</a:t>
            </a:r>
            <a:r>
              <a:t>(keras.Model):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4 </a:t>
            </a:r>
            <a:r>
              <a:t>  def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5 </a:t>
            </a:r>
            <a:r>
              <a:t>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(AutoEncoder,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6 </a:t>
            </a:r>
            <a:r>
              <a:t>    self.conv1 = keras.layers.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(filters=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7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8 </a:t>
            </a:r>
            <a:r>
              <a:t>                                     strides=(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</a:t>
            </a:r>
            <a:r>
              <a:rPr>
                <a:solidFill>
                  <a:srgbClr val="BF8F00"/>
                </a:solidFill>
              </a:rPr>
              <a:t>2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9 </a:t>
            </a:r>
            <a:r>
              <a:t>                                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10 </a:t>
            </a:r>
            <a:r>
              <a:t>    self.relu1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11 </a:t>
            </a:r>
            <a:r>
              <a:t>    self.conv2 = keras.layers.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(filters=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12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13 </a:t>
            </a:r>
            <a:r>
              <a:t>                                     strides=(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</a:t>
            </a:r>
            <a:r>
              <a:rPr>
                <a:solidFill>
                  <a:srgbClr val="BF8F00"/>
                </a:solidFill>
              </a:rPr>
              <a:t>2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14 </a:t>
            </a:r>
            <a:r>
              <a:t>                                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15 </a:t>
            </a:r>
            <a:r>
              <a:t>    self.relu2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16 </a:t>
            </a:r>
            <a:r>
              <a:t>    self.flatt = keras.layers.</a:t>
            </a:r>
            <a:r>
              <a:rPr>
                <a:solidFill>
                  <a:srgbClr val="021994"/>
                </a:solidFill>
              </a:rPr>
              <a:t>Flatten</a:t>
            </a:r>
            <a:r>
              <a:t>()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17 </a:t>
            </a:r>
            <a:r>
              <a:t>    self.dense = 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)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18 </a:t>
            </a:r>
            <a:r>
              <a:t>    self.dense = 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(units=</a:t>
            </a:r>
            <a:r>
              <a:rPr>
                <a:solidFill>
                  <a:srgbClr val="BF8F00"/>
                </a:solidFill>
              </a:rPr>
              <a:t>1568</a:t>
            </a:r>
            <a:r>
              <a:t>)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19 </a:t>
            </a:r>
            <a:r>
              <a:t>    self.relu3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20 </a:t>
            </a:r>
            <a:r>
              <a:t>    self.resha = keras.layers.</a:t>
            </a:r>
            <a:r>
              <a:rPr>
                <a:solidFill>
                  <a:srgbClr val="021994"/>
                </a:solidFill>
              </a:rPr>
              <a:t>Reshape</a:t>
            </a:r>
            <a:r>
              <a:t>(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21 </a:t>
            </a:r>
            <a:r>
              <a:t>                           target_shape=(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22 </a:t>
            </a:r>
            <a:r>
              <a:t>    self.conv3 = keras.layers.</a:t>
            </a:r>
            <a:r>
              <a:rPr>
                <a:solidFill>
                  <a:srgbClr val="021994"/>
                </a:solidFill>
              </a:rPr>
              <a:t>Conv2DTranspose</a:t>
            </a:r>
            <a:r>
              <a:t>(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23 </a:t>
            </a:r>
            <a:r>
              <a:t>                                     filters=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24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25 </a:t>
            </a:r>
            <a:r>
              <a:t>                                     strides=</a:t>
            </a:r>
            <a:r>
              <a:rPr>
                <a:solidFill>
                  <a:srgbClr val="BF8F00"/>
                </a:solidFill>
              </a:rPr>
              <a:t>2</a:t>
            </a:r>
            <a:r>
              <a:t>)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26 </a:t>
            </a:r>
            <a:r>
              <a:t>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</a:t>
            </a:r>
            <a:r>
              <a:rPr>
                <a:solidFill>
                  <a:srgbClr val="686868"/>
                </a:solidFill>
              </a:rPr>
              <a:t>27     </a:t>
            </a:r>
            <a:r>
              <a:t>self.relu4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28 </a:t>
            </a:r>
            <a:r>
              <a:t>    self.conv4 = keras.layers.</a:t>
            </a:r>
            <a:r>
              <a:rPr>
                <a:solidFill>
                  <a:srgbClr val="021994"/>
                </a:solidFill>
              </a:rPr>
              <a:t>Conv2DTranspose</a:t>
            </a:r>
            <a:r>
              <a:t>(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29 </a:t>
            </a:r>
            <a:r>
              <a:t>                                     filters=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30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31 </a:t>
            </a:r>
            <a:r>
              <a:t>                                     strides=</a:t>
            </a:r>
            <a:r>
              <a:rPr>
                <a:solidFill>
                  <a:srgbClr val="BF8F00"/>
                </a:solidFill>
              </a:rPr>
              <a:t>2</a:t>
            </a:r>
            <a:r>
              <a:t>)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32 </a:t>
            </a:r>
            <a:r>
              <a:t>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</a:t>
            </a:r>
            <a:r>
              <a:rPr>
                <a:solidFill>
                  <a:srgbClr val="686868"/>
                </a:solidFill>
              </a:rPr>
              <a:t>33</a:t>
            </a:r>
            <a:r>
              <a:t>     self.relu5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34 </a:t>
            </a:r>
            <a:r>
              <a:t>    self.conv5 = keras.layers.</a:t>
            </a:r>
            <a:r>
              <a:rPr>
                <a:solidFill>
                  <a:srgbClr val="021994"/>
                </a:solidFill>
              </a:rPr>
              <a:t>Conv2DTranspose</a:t>
            </a:r>
            <a:r>
              <a:t>(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35 </a:t>
            </a:r>
            <a:r>
              <a:t>                                     filters=</a:t>
            </a:r>
            <a:r>
              <a:rPr>
                <a:solidFill>
                  <a:srgbClr val="BF8F00"/>
                </a:solidFill>
              </a:rPr>
              <a:t>1</a:t>
            </a:r>
            <a:r>
              <a:t>,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36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37 </a:t>
            </a:r>
            <a:r>
              <a:t>                                     strides=</a:t>
            </a:r>
            <a:r>
              <a:rPr>
                <a:solidFill>
                  <a:srgbClr val="BF8F00"/>
                </a:solidFill>
              </a:rPr>
              <a:t>1</a:t>
            </a:r>
            <a:r>
              <a:t>)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38 </a:t>
            </a:r>
            <a:r>
              <a:t>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</a:t>
            </a:r>
            <a:r>
              <a:rPr>
                <a:solidFill>
                  <a:srgbClr val="686868"/>
                </a:solidFill>
              </a:rPr>
              <a:t>39     </a:t>
            </a:r>
            <a:r>
              <a:t>self.relu6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</a:t>
            </a:r>
          </a:p>
        </p:txBody>
      </p:sp>
      <p:sp>
        <p:nvSpPr>
          <p:cNvPr id="328" name="1 import torch…"/>
          <p:cNvSpPr txBox="1"/>
          <p:nvPr/>
        </p:nvSpPr>
        <p:spPr>
          <a:xfrm>
            <a:off x="4423030" y="1079500"/>
            <a:ext cx="4691379" cy="6786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1 </a:t>
            </a:r>
            <a:r>
              <a:rPr>
                <a:solidFill>
                  <a:srgbClr val="08198E"/>
                </a:solidFill>
              </a:rPr>
              <a:t>import</a:t>
            </a:r>
            <a:r>
              <a:t> torch</a:t>
            </a:r>
          </a:p>
          <a:p>
            <a:pPr defTabSz="457200">
              <a:defRPr sz="1000">
                <a:solidFill>
                  <a:srgbClr val="686868"/>
                </a:solidFill>
                <a:latin typeface="+mn-lt"/>
                <a:ea typeface="+mn-ea"/>
                <a:cs typeface="+mn-cs"/>
                <a:sym typeface="JetBrains Mono Regular"/>
              </a:defRPr>
            </a:pPr>
            <a:r>
              <a:t>    2 </a:t>
            </a:r>
            <a:endParaRPr>
              <a:solidFill>
                <a:srgbClr val="000000"/>
              </a:solidFill>
            </a:endParaRP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3 </a:t>
            </a:r>
            <a:r>
              <a:t>class </a:t>
            </a:r>
            <a:r>
              <a:rPr>
                <a:solidFill>
                  <a:srgbClr val="021994"/>
                </a:solidFill>
              </a:rPr>
              <a:t>AutoEncoder</a:t>
            </a:r>
            <a:r>
              <a:t>(torch.nn.Module):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4 </a:t>
            </a:r>
            <a:r>
              <a:t>  def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5 </a:t>
            </a:r>
            <a:r>
              <a:t>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(AutoEncoder,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6 </a:t>
            </a:r>
            <a:r>
              <a:t>    self.many_0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7 </a:t>
            </a:r>
            <a:r>
              <a:t>    self.var816 = torch.nn.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8 </a:t>
            </a:r>
            <a:r>
              <a:t>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9 </a:t>
            </a:r>
            <a:r>
              <a:t>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10 </a:t>
            </a:r>
            <a:r>
              <a:t>    self.var817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11 </a:t>
            </a:r>
            <a:r>
              <a:t>    self.many_1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12 </a:t>
            </a:r>
            <a:r>
              <a:t>    self.var1528 = torch.nn.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13 </a:t>
            </a:r>
            <a:r>
              <a:t> 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14 </a:t>
            </a:r>
            <a:r>
              <a:t>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15 </a:t>
            </a:r>
            <a:r>
              <a:t>    self.var1529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16 </a:t>
            </a:r>
            <a:r>
              <a:t>    self.var1530 = lambda x: torch.</a:t>
            </a:r>
            <a:r>
              <a:rPr>
                <a:solidFill>
                  <a:srgbClr val="021994"/>
                </a:solidFill>
              </a:rPr>
              <a:t>flatten</a:t>
            </a:r>
            <a:r>
              <a:t>(x, </a:t>
            </a:r>
            <a:r>
              <a:rPr>
                <a:solidFill>
                  <a:srgbClr val="BF8F00"/>
                </a:solidFill>
              </a:rPr>
              <a:t>1</a:t>
            </a:r>
            <a:r>
              <a:t>)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17 </a:t>
            </a:r>
            <a:r>
              <a:t>    self.var1710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</a:t>
            </a:r>
            <a:r>
              <a:rPr>
                <a:solidFill>
                  <a:srgbClr val="BF8F00"/>
                </a:solidFill>
              </a:rPr>
              <a:t>10</a:t>
            </a:r>
            <a:r>
              <a:t>)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18 </a:t>
            </a:r>
            <a:r>
              <a:t>    self.var1801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1568</a:t>
            </a:r>
            <a:r>
              <a:t>)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19 </a:t>
            </a:r>
            <a:r>
              <a:t>    self.var1802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20 </a:t>
            </a:r>
            <a:r>
              <a:t>    self.many_2 = lambda x: x.</a:t>
            </a:r>
            <a:r>
              <a:rPr>
                <a:solidFill>
                  <a:srgbClr val="021994"/>
                </a:solidFill>
              </a:rPr>
              <a:t>view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, 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)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21 </a:t>
            </a:r>
            <a:r>
              <a:t>                                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22 </a:t>
            </a:r>
            <a:r>
              <a:t>    self.many_3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23 </a:t>
            </a:r>
            <a:r>
              <a:t>    self.var5089 = torch.nn.</a:t>
            </a:r>
            <a:r>
              <a:rPr>
                <a:solidFill>
                  <a:srgbClr val="021994"/>
                </a:solidFill>
              </a:rPr>
              <a:t>ConvTranspose2d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64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24 </a:t>
            </a:r>
            <a:r>
              <a:t>                                     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25 </a:t>
            </a:r>
            <a:r>
              <a:t>    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26 </a:t>
            </a:r>
            <a:r>
              <a:t>   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27 </a:t>
            </a:r>
            <a:r>
              <a:t>    self.var5090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28 </a:t>
            </a:r>
            <a:r>
              <a:t>    self.many_4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29 </a:t>
            </a:r>
            <a:r>
              <a:t>    self.var7498 = torch.nn.</a:t>
            </a:r>
            <a:r>
              <a:rPr>
                <a:solidFill>
                  <a:srgbClr val="021994"/>
                </a:solidFill>
              </a:rPr>
              <a:t>ConvTranspose2d</a:t>
            </a:r>
            <a:r>
              <a:t>(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30 </a:t>
            </a:r>
            <a:r>
              <a:t>                                     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31 </a:t>
            </a:r>
            <a:r>
              <a:t>    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32 </a:t>
            </a:r>
            <a:r>
              <a:t>   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33 </a:t>
            </a:r>
            <a:r>
              <a:t>    self.var7499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34 </a:t>
            </a:r>
            <a:r>
              <a:t>    self.many_5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35 </a:t>
            </a:r>
            <a:r>
              <a:t>    self.var8396 = torch.nn.</a:t>
            </a:r>
            <a:r>
              <a:rPr>
                <a:solidFill>
                  <a:srgbClr val="021994"/>
                </a:solidFill>
              </a:rPr>
              <a:t>ConvTranspose2d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36 </a:t>
            </a:r>
            <a:r>
              <a:t>                                     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37 </a:t>
            </a:r>
            <a:r>
              <a:t>                                      stride=(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38 </a:t>
            </a:r>
            <a:r>
              <a:t>   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39 </a:t>
            </a:r>
            <a:r>
              <a:t>    self.var8397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</a:t>
            </a:r>
          </a:p>
        </p:txBody>
      </p:sp>
      <p:sp>
        <p:nvSpPr>
          <p:cNvPr id="329" name="Rectangle"/>
          <p:cNvSpPr/>
          <p:nvPr/>
        </p:nvSpPr>
        <p:spPr>
          <a:xfrm>
            <a:off x="209015" y="2649036"/>
            <a:ext cx="8595110" cy="182498"/>
          </a:xfrm>
          <a:prstGeom prst="rect">
            <a:avLst/>
          </a:prstGeom>
          <a:solidFill>
            <a:srgbClr val="FF2600">
              <a:alpha val="20017"/>
            </a:srgbClr>
          </a:solidFill>
          <a:ln>
            <a:solidFill>
              <a:srgbClr val="000000"/>
            </a:solidFill>
          </a:ln>
        </p:spPr>
        <p:txBody>
          <a:bodyPr lIns="91438" tIns="91438" rIns="91438" bIns="91438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Title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+</a:t>
            </a:r>
          </a:p>
        </p:txBody>
      </p:sp>
      <p:sp>
        <p:nvSpPr>
          <p:cNvPr id="332" name="1 from tensorflow import keras…"/>
          <p:cNvSpPr txBox="1"/>
          <p:nvPr/>
        </p:nvSpPr>
        <p:spPr>
          <a:xfrm>
            <a:off x="-22628" y="1079500"/>
            <a:ext cx="4615179" cy="6786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1 </a:t>
            </a:r>
            <a:r>
              <a:rPr>
                <a:solidFill>
                  <a:srgbClr val="08198E"/>
                </a:solidFill>
              </a:rPr>
              <a:t>from</a:t>
            </a:r>
            <a:r>
              <a:t> tensorflow </a:t>
            </a:r>
            <a:r>
              <a:rPr>
                <a:solidFill>
                  <a:srgbClr val="08188F"/>
                </a:solidFill>
              </a:rPr>
              <a:t>import</a:t>
            </a:r>
            <a:r>
              <a:t> keras </a:t>
            </a:r>
          </a:p>
          <a:p>
            <a:pPr defTabSz="457200">
              <a:defRPr sz="1000">
                <a:solidFill>
                  <a:srgbClr val="686868"/>
                </a:solidFill>
                <a:latin typeface="+mn-lt"/>
                <a:ea typeface="+mn-ea"/>
                <a:cs typeface="+mn-cs"/>
                <a:sym typeface="JetBrains Mono Regular"/>
              </a:defRPr>
            </a:pPr>
            <a:r>
              <a:t>    2 </a:t>
            </a:r>
            <a:endParaRPr>
              <a:solidFill>
                <a:srgbClr val="000000"/>
              </a:solidFill>
            </a:endParaRP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3 </a:t>
            </a:r>
            <a:r>
              <a:t>class </a:t>
            </a:r>
            <a:r>
              <a:rPr>
                <a:solidFill>
                  <a:srgbClr val="021994"/>
                </a:solidFill>
              </a:rPr>
              <a:t>AutoEncoder</a:t>
            </a:r>
            <a:r>
              <a:t>(keras.Model):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4 </a:t>
            </a:r>
            <a:r>
              <a:t>  def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5 </a:t>
            </a:r>
            <a:r>
              <a:t>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(AutoEncoder,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6 </a:t>
            </a:r>
            <a:r>
              <a:t>    self.conv1 = keras.layers.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(filters=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7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8 </a:t>
            </a:r>
            <a:r>
              <a:t>                                     strides=(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</a:t>
            </a:r>
            <a:r>
              <a:rPr>
                <a:solidFill>
                  <a:srgbClr val="BF8F00"/>
                </a:solidFill>
              </a:rPr>
              <a:t>2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9 </a:t>
            </a:r>
            <a:r>
              <a:t>                                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10 </a:t>
            </a:r>
            <a:r>
              <a:t>    self.relu1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11 </a:t>
            </a:r>
            <a:r>
              <a:t>    self.conv2 = keras.layers.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(filters=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12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13 </a:t>
            </a:r>
            <a:r>
              <a:t>                                     strides=(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</a:t>
            </a:r>
            <a:r>
              <a:rPr>
                <a:solidFill>
                  <a:srgbClr val="BF8F00"/>
                </a:solidFill>
              </a:rPr>
              <a:t>2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14 </a:t>
            </a:r>
            <a:r>
              <a:t>                                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15 </a:t>
            </a:r>
            <a:r>
              <a:t>    self.relu2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16 </a:t>
            </a:r>
            <a:r>
              <a:t>    self.flatt = keras.layers.</a:t>
            </a:r>
            <a:r>
              <a:rPr>
                <a:solidFill>
                  <a:srgbClr val="021994"/>
                </a:solidFill>
              </a:rPr>
              <a:t>Flatten</a:t>
            </a:r>
            <a:r>
              <a:t>()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17 </a:t>
            </a:r>
            <a:r>
              <a:t>    self.dense = 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)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18 </a:t>
            </a:r>
            <a:r>
              <a:t>    self.dense = keras.layers.</a:t>
            </a:r>
            <a:r>
              <a:rPr>
                <a:solidFill>
                  <a:srgbClr val="021994"/>
                </a:solidFill>
              </a:rPr>
              <a:t>Dense</a:t>
            </a:r>
            <a:r>
              <a:t>(units=</a:t>
            </a:r>
            <a:r>
              <a:rPr>
                <a:solidFill>
                  <a:srgbClr val="BF8F00"/>
                </a:solidFill>
              </a:rPr>
              <a:t>1568</a:t>
            </a:r>
            <a:r>
              <a:t>)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19 </a:t>
            </a:r>
            <a:r>
              <a:t>    self.relu3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20 </a:t>
            </a:r>
            <a:r>
              <a:t>    self.resha = keras.layers.</a:t>
            </a:r>
            <a:r>
              <a:rPr>
                <a:solidFill>
                  <a:srgbClr val="021994"/>
                </a:solidFill>
              </a:rPr>
              <a:t>Reshape</a:t>
            </a:r>
            <a:r>
              <a:t>(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21 </a:t>
            </a:r>
            <a:r>
              <a:t>                           target_shape=(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22 </a:t>
            </a:r>
            <a:r>
              <a:t>    self.conv3 = keras.layers.</a:t>
            </a:r>
            <a:r>
              <a:rPr>
                <a:solidFill>
                  <a:srgbClr val="021994"/>
                </a:solidFill>
              </a:rPr>
              <a:t>Conv2DTranspose</a:t>
            </a:r>
            <a:r>
              <a:t>(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23 </a:t>
            </a:r>
            <a:r>
              <a:t>                                     filters=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24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25 </a:t>
            </a:r>
            <a:r>
              <a:t>                                     strides=</a:t>
            </a:r>
            <a:r>
              <a:rPr>
                <a:solidFill>
                  <a:srgbClr val="BF8F00"/>
                </a:solidFill>
              </a:rPr>
              <a:t>2</a:t>
            </a:r>
            <a:r>
              <a:t>)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26 </a:t>
            </a:r>
            <a:r>
              <a:t>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</a:t>
            </a:r>
            <a:r>
              <a:rPr>
                <a:solidFill>
                  <a:srgbClr val="686868"/>
                </a:solidFill>
              </a:rPr>
              <a:t>27     </a:t>
            </a:r>
            <a:r>
              <a:t>self.relu4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28 </a:t>
            </a:r>
            <a:r>
              <a:t>    self.conv4 = keras.layers.</a:t>
            </a:r>
            <a:r>
              <a:rPr>
                <a:solidFill>
                  <a:srgbClr val="021994"/>
                </a:solidFill>
              </a:rPr>
              <a:t>Conv2DTranspose</a:t>
            </a:r>
            <a:r>
              <a:t>(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29 </a:t>
            </a:r>
            <a:r>
              <a:t>                                     filters=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30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31 </a:t>
            </a:r>
            <a:r>
              <a:t>                                     strides=</a:t>
            </a:r>
            <a:r>
              <a:rPr>
                <a:solidFill>
                  <a:srgbClr val="BF8F00"/>
                </a:solidFill>
              </a:rPr>
              <a:t>2</a:t>
            </a:r>
            <a:r>
              <a:t>)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32 </a:t>
            </a:r>
            <a:r>
              <a:t>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</a:t>
            </a:r>
            <a:r>
              <a:rPr>
                <a:solidFill>
                  <a:srgbClr val="686868"/>
                </a:solidFill>
              </a:rPr>
              <a:t>33</a:t>
            </a:r>
            <a:r>
              <a:t>     self.relu5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34 </a:t>
            </a:r>
            <a:r>
              <a:t>    self.conv5 = keras.layers.</a:t>
            </a:r>
            <a:r>
              <a:rPr>
                <a:solidFill>
                  <a:srgbClr val="021994"/>
                </a:solidFill>
              </a:rPr>
              <a:t>Conv2DTranspose</a:t>
            </a:r>
            <a:r>
              <a:t>(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35 </a:t>
            </a:r>
            <a:r>
              <a:t>                                     filters=</a:t>
            </a:r>
            <a:r>
              <a:rPr>
                <a:solidFill>
                  <a:srgbClr val="BF8F00"/>
                </a:solidFill>
              </a:rPr>
              <a:t>1</a:t>
            </a:r>
            <a:r>
              <a:t>,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36 </a:t>
            </a:r>
            <a:r>
              <a:t>                                     kernel_size=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37 </a:t>
            </a:r>
            <a:r>
              <a:t>                                     strides=</a:t>
            </a:r>
            <a:r>
              <a:rPr>
                <a:solidFill>
                  <a:srgbClr val="BF8F00"/>
                </a:solidFill>
              </a:rPr>
              <a:t>1</a:t>
            </a:r>
            <a:r>
              <a:t>)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38 </a:t>
            </a:r>
            <a:r>
              <a:t>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t>   </a:t>
            </a:r>
            <a:r>
              <a:rPr>
                <a:solidFill>
                  <a:srgbClr val="686868"/>
                </a:solidFill>
              </a:rPr>
              <a:t>39     </a:t>
            </a:r>
            <a:r>
              <a:t>self.relu6 = keras.layers.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</a:t>
            </a:r>
          </a:p>
        </p:txBody>
      </p:sp>
      <p:sp>
        <p:nvSpPr>
          <p:cNvPr id="333" name="1 import torch…"/>
          <p:cNvSpPr txBox="1"/>
          <p:nvPr/>
        </p:nvSpPr>
        <p:spPr>
          <a:xfrm>
            <a:off x="4423030" y="1079500"/>
            <a:ext cx="4691379" cy="6786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/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1 </a:t>
            </a:r>
            <a:r>
              <a:rPr>
                <a:solidFill>
                  <a:srgbClr val="08198E"/>
                </a:solidFill>
              </a:rPr>
              <a:t>import</a:t>
            </a:r>
            <a:r>
              <a:t> torch</a:t>
            </a:r>
          </a:p>
          <a:p>
            <a:pPr defTabSz="457200">
              <a:defRPr sz="1000">
                <a:solidFill>
                  <a:srgbClr val="686868"/>
                </a:solidFill>
                <a:latin typeface="+mn-lt"/>
                <a:ea typeface="+mn-ea"/>
                <a:cs typeface="+mn-cs"/>
                <a:sym typeface="JetBrains Mono Regular"/>
              </a:defRPr>
            </a:pPr>
            <a:r>
              <a:t>    2 </a:t>
            </a:r>
            <a:endParaRPr>
              <a:solidFill>
                <a:srgbClr val="000000"/>
              </a:solidFill>
            </a:endParaRP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3 </a:t>
            </a:r>
            <a:r>
              <a:t>class </a:t>
            </a:r>
            <a:r>
              <a:rPr>
                <a:solidFill>
                  <a:srgbClr val="021994"/>
                </a:solidFill>
              </a:rPr>
              <a:t>AutoEncoder</a:t>
            </a:r>
            <a:r>
              <a:t>(torch.nn.Module):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4 </a:t>
            </a:r>
            <a:r>
              <a:t>  def </a:t>
            </a:r>
            <a:r>
              <a:rPr>
                <a:solidFill>
                  <a:srgbClr val="021994"/>
                </a:solidFill>
              </a:rPr>
              <a:t>__init__</a:t>
            </a:r>
            <a:r>
              <a:t>(self, **kwargs):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5 </a:t>
            </a:r>
            <a:r>
              <a:t>    </a:t>
            </a:r>
            <a:r>
              <a:rPr>
                <a:solidFill>
                  <a:srgbClr val="006DBC"/>
                </a:solidFill>
              </a:rPr>
              <a:t>super</a:t>
            </a:r>
            <a:r>
              <a:t>(AutoEncoder, self)</a:t>
            </a:r>
            <a:r>
              <a:rPr>
                <a:solidFill>
                  <a:srgbClr val="BF8F00"/>
                </a:solidFill>
              </a:rPr>
              <a:t>.__</a:t>
            </a:r>
            <a:r>
              <a:t>init</a:t>
            </a:r>
            <a:r>
              <a:rPr>
                <a:solidFill>
                  <a:srgbClr val="BF8F00"/>
                </a:solidFill>
              </a:rPr>
              <a:t>__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6 </a:t>
            </a:r>
            <a:r>
              <a:t>    self.many_0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7 </a:t>
            </a:r>
            <a:r>
              <a:t>    self.var816 = torch.nn.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8 </a:t>
            </a:r>
            <a:r>
              <a:t>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 9 </a:t>
            </a:r>
            <a:r>
              <a:t>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10 </a:t>
            </a:r>
            <a:r>
              <a:t>    self.var817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11 </a:t>
            </a:r>
            <a:r>
              <a:t>    self.many_1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12 </a:t>
            </a:r>
            <a:r>
              <a:t>    self.var1528 = torch.nn.</a:t>
            </a:r>
            <a:r>
              <a:rPr>
                <a:solidFill>
                  <a:srgbClr val="021994"/>
                </a:solidFill>
              </a:rPr>
              <a:t>Conv2d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13 </a:t>
            </a:r>
            <a:r>
              <a:t> 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14 </a:t>
            </a:r>
            <a:r>
              <a:t>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15 </a:t>
            </a:r>
            <a:r>
              <a:t>    self.var1529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16 </a:t>
            </a:r>
            <a:r>
              <a:t>    self.var1530 = lambda x: torch.</a:t>
            </a:r>
            <a:r>
              <a:rPr>
                <a:solidFill>
                  <a:srgbClr val="021994"/>
                </a:solidFill>
              </a:rPr>
              <a:t>flatten</a:t>
            </a:r>
            <a:r>
              <a:t>(x, </a:t>
            </a:r>
            <a:r>
              <a:rPr>
                <a:solidFill>
                  <a:srgbClr val="BF8F00"/>
                </a:solidFill>
              </a:rPr>
              <a:t>1</a:t>
            </a:r>
            <a:r>
              <a:t>)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17 </a:t>
            </a:r>
            <a:r>
              <a:t>    self.var1710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</a:t>
            </a:r>
            <a:r>
              <a:rPr>
                <a:solidFill>
                  <a:srgbClr val="BF8F00"/>
                </a:solidFill>
              </a:rPr>
              <a:t>10</a:t>
            </a:r>
            <a:r>
              <a:t>)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18 </a:t>
            </a:r>
            <a:r>
              <a:t>    self.var1801 = torch.nn.</a:t>
            </a:r>
            <a:r>
              <a:rPr>
                <a:solidFill>
                  <a:srgbClr val="021994"/>
                </a:solidFill>
              </a:rPr>
              <a:t>Linear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1568</a:t>
            </a:r>
            <a:r>
              <a:t>)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19 </a:t>
            </a:r>
            <a:r>
              <a:t>    self.var1802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20 </a:t>
            </a:r>
            <a:r>
              <a:t>    self.many_2 = lambda x: x.</a:t>
            </a:r>
            <a:r>
              <a:rPr>
                <a:solidFill>
                  <a:srgbClr val="021994"/>
                </a:solidFill>
              </a:rPr>
              <a:t>view</a:t>
            </a:r>
            <a:r>
              <a:t>(</a:t>
            </a:r>
            <a:r>
              <a:rPr>
                <a:solidFill>
                  <a:srgbClr val="BF8F00"/>
                </a:solidFill>
              </a:rPr>
              <a:t>10</a:t>
            </a:r>
            <a:r>
              <a:t>, 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7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)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21 </a:t>
            </a:r>
            <a:r>
              <a:t>                                                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22 </a:t>
            </a:r>
            <a:r>
              <a:t>    self.many_3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23 </a:t>
            </a:r>
            <a:r>
              <a:t>    self.var5089 = torch.nn.</a:t>
            </a:r>
            <a:r>
              <a:rPr>
                <a:solidFill>
                  <a:srgbClr val="021994"/>
                </a:solidFill>
              </a:rPr>
              <a:t>ConvTranspose2d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64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24 </a:t>
            </a:r>
            <a:r>
              <a:t>                                     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25 </a:t>
            </a:r>
            <a:r>
              <a:t>    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26 </a:t>
            </a:r>
            <a:r>
              <a:t>   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27 </a:t>
            </a:r>
            <a:r>
              <a:t>    self.var5090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28 </a:t>
            </a:r>
            <a:r>
              <a:t>    self.many_4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29 </a:t>
            </a:r>
            <a:r>
              <a:t>    self.var7498 = torch.nn.</a:t>
            </a:r>
            <a:r>
              <a:rPr>
                <a:solidFill>
                  <a:srgbClr val="021994"/>
                </a:solidFill>
              </a:rPr>
              <a:t>ConvTranspose2d</a:t>
            </a:r>
            <a:r>
              <a:t>(</a:t>
            </a:r>
            <a:r>
              <a:rPr>
                <a:solidFill>
                  <a:srgbClr val="BF8F00"/>
                </a:solidFill>
              </a:rPr>
              <a:t>64</a:t>
            </a:r>
            <a:r>
              <a:t>, 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30 </a:t>
            </a:r>
            <a:r>
              <a:t>                                     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31 </a:t>
            </a:r>
            <a:r>
              <a:t>                                      stride=(</a:t>
            </a:r>
            <a:r>
              <a:rPr>
                <a:solidFill>
                  <a:srgbClr val="BF8F00"/>
                </a:solidFill>
              </a:rPr>
              <a:t>2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32 </a:t>
            </a:r>
            <a:r>
              <a:t>   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33 </a:t>
            </a:r>
            <a:r>
              <a:t>    self.var7499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34 </a:t>
            </a:r>
            <a:r>
              <a:t>    self.many_5 = lambda x: x.</a:t>
            </a:r>
            <a:r>
              <a:rPr>
                <a:solidFill>
                  <a:srgbClr val="021994"/>
                </a:solidFill>
              </a:rPr>
              <a:t>permute</a:t>
            </a:r>
            <a:r>
              <a:t>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2</a:t>
            </a:r>
            <a:r>
              <a:t>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35 </a:t>
            </a:r>
            <a:r>
              <a:t>    self.var8396 = torch.nn.</a:t>
            </a:r>
            <a:r>
              <a:rPr>
                <a:solidFill>
                  <a:srgbClr val="021994"/>
                </a:solidFill>
              </a:rPr>
              <a:t>ConvTranspose2d</a:t>
            </a:r>
            <a:r>
              <a:t>(</a:t>
            </a:r>
            <a:r>
              <a:rPr>
                <a:solidFill>
                  <a:srgbClr val="BF8F00"/>
                </a:solidFill>
              </a:rPr>
              <a:t>32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36 </a:t>
            </a:r>
            <a:r>
              <a:t>                                      (</a:t>
            </a:r>
            <a:r>
              <a:rPr>
                <a:solidFill>
                  <a:srgbClr val="BF8F00"/>
                </a:solidFill>
              </a:rPr>
              <a:t>3</a:t>
            </a:r>
            <a:r>
              <a:t>, </a:t>
            </a:r>
            <a:r>
              <a:rPr>
                <a:solidFill>
                  <a:srgbClr val="BF8F00"/>
                </a:solidFill>
              </a:rPr>
              <a:t>3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37 </a:t>
            </a:r>
            <a:r>
              <a:t>                                      stride=(</a:t>
            </a:r>
            <a:r>
              <a:rPr>
                <a:solidFill>
                  <a:srgbClr val="BF8F00"/>
                </a:solidFill>
              </a:rPr>
              <a:t>1</a:t>
            </a:r>
            <a:r>
              <a:t>, </a:t>
            </a:r>
            <a:r>
              <a:rPr>
                <a:solidFill>
                  <a:srgbClr val="BF8F00"/>
                </a:solidFill>
              </a:rPr>
              <a:t>1</a:t>
            </a:r>
            <a:r>
              <a:t>),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38 </a:t>
            </a:r>
            <a:r>
              <a:t>                                      padding=(</a:t>
            </a:r>
            <a:r>
              <a:rPr>
                <a:solidFill>
                  <a:srgbClr val="BF8F00"/>
                </a:solidFill>
              </a:rPr>
              <a:t>0</a:t>
            </a:r>
            <a:r>
              <a:t>, </a:t>
            </a:r>
            <a:r>
              <a:rPr>
                <a:solidFill>
                  <a:srgbClr val="BF8F00"/>
                </a:solidFill>
              </a:rPr>
              <a:t>0</a:t>
            </a:r>
            <a:r>
              <a:t>))</a:t>
            </a:r>
          </a:p>
          <a:p>
            <a:pPr defTabSz="457200">
              <a:defRPr sz="1000">
                <a:latin typeface="+mn-lt"/>
                <a:ea typeface="+mn-ea"/>
                <a:cs typeface="+mn-cs"/>
                <a:sym typeface="JetBrains Mono Regular"/>
              </a:defRPr>
            </a:pPr>
            <a:r>
              <a:rPr>
                <a:solidFill>
                  <a:srgbClr val="686868"/>
                </a:solidFill>
              </a:rPr>
              <a:t>   39 </a:t>
            </a:r>
            <a:r>
              <a:t>    self.var8397 = torch.nn.</a:t>
            </a:r>
            <a:r>
              <a:rPr>
                <a:solidFill>
                  <a:srgbClr val="021994"/>
                </a:solidFill>
              </a:rPr>
              <a:t>ReLU</a:t>
            </a:r>
            <a:r>
              <a:t>()</a:t>
            </a:r>
          </a:p>
        </p:txBody>
      </p:sp>
      <p:sp>
        <p:nvSpPr>
          <p:cNvPr id="334" name="Rectangle"/>
          <p:cNvSpPr/>
          <p:nvPr/>
        </p:nvSpPr>
        <p:spPr>
          <a:xfrm>
            <a:off x="-91188" y="-193669"/>
            <a:ext cx="9326376" cy="13387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91438" tIns="91438" rIns="91438" bIns="91438"/>
          <a:lstStyle/>
          <a:p>
            <a:endParaRPr/>
          </a:p>
        </p:txBody>
      </p:sp>
      <p:sp>
        <p:nvSpPr>
          <p:cNvPr id="335" name="Title 11"/>
          <p:cNvSpPr txBox="1"/>
          <p:nvPr/>
        </p:nvSpPr>
        <p:spPr>
          <a:xfrm>
            <a:off x="589748" y="-42559"/>
            <a:ext cx="7177104" cy="800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 anchor="b">
            <a:normAutofit/>
          </a:bodyPr>
          <a:lstStyle>
            <a:lvl1pPr>
              <a:defRPr sz="2200" b="1" cap="small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SOAR: Migration Example</a:t>
            </a:r>
          </a:p>
        </p:txBody>
      </p:sp>
      <p:sp>
        <p:nvSpPr>
          <p:cNvPr id="336" name="Rectangle"/>
          <p:cNvSpPr/>
          <p:nvPr/>
        </p:nvSpPr>
        <p:spPr>
          <a:xfrm>
            <a:off x="203200" y="1319296"/>
            <a:ext cx="8597900" cy="344206"/>
          </a:xfrm>
          <a:prstGeom prst="rect">
            <a:avLst/>
          </a:prstGeom>
          <a:solidFill>
            <a:srgbClr val="FF2600">
              <a:alpha val="20017"/>
            </a:srgbClr>
          </a:solidFill>
          <a:ln>
            <a:solidFill>
              <a:srgbClr val="000000"/>
            </a:solidFill>
          </a:ln>
        </p:spPr>
        <p:txBody>
          <a:bodyPr lIns="91438" tIns="91438" rIns="91438" bIns="91438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375 -0.580247" pathEditMode="relative">
                                      <p:cBhvr>
                                        <p:cTn id="6" dur="7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303 -0.580247" pathEditMode="relative">
                                      <p:cBhvr>
                                        <p:cTn id="9" dur="7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6" grpId="3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339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340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341" name="Title 11"/>
          <p:cNvSpPr txBox="1">
            <a:spLocks noGrp="1"/>
          </p:cNvSpPr>
          <p:nvPr>
            <p:ph type="title"/>
          </p:nvPr>
        </p:nvSpPr>
        <p:spPr>
          <a:xfrm>
            <a:off x="589748" y="-42559"/>
            <a:ext cx="7177104" cy="800747"/>
          </a:xfrm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Final Remarks</a:t>
            </a:r>
          </a:p>
        </p:txBody>
      </p:sp>
      <p:sp>
        <p:nvSpPr>
          <p:cNvPr id="342" name="Text Placeholder 2"/>
          <p:cNvSpPr txBox="1"/>
          <p:nvPr/>
        </p:nvSpPr>
        <p:spPr>
          <a:xfrm>
            <a:off x="1143000" y="1079500"/>
            <a:ext cx="7366000" cy="4281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Published at </a:t>
            </a:r>
            <a:r>
              <a:rPr b="1"/>
              <a:t>ICSE’21 (</a:t>
            </a:r>
            <a:r>
              <a:t>Ni, A., Ramos, D., Yang, A. Z., Lynce, I., Manquinho, V., Martins, R., &amp; Le Goues, C. (2021, May).</a:t>
            </a:r>
          </a:p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Novel approach for automatic API refactoring: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Requires no training data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Leverages API documentation and error messages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Guarantees that migrated code passes all test cases</a:t>
            </a:r>
          </a:p>
          <a:p>
            <a:pPr marL="561473" lvl="1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Language agnostic </a:t>
            </a:r>
          </a:p>
          <a:p>
            <a:pPr>
              <a:lnSpc>
                <a:spcPct val="110000"/>
              </a:lnSpc>
              <a:spcBef>
                <a:spcPts val="300"/>
              </a:spcBef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Open-source: </a:t>
            </a:r>
            <a:r>
              <a:rPr u="sng">
                <a:solidFill>
                  <a:srgbClr val="011993"/>
                </a:solidFill>
              </a:rPr>
              <a:t>https://github.com/danieltrt/SOAR/ </a:t>
            </a:r>
          </a:p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Replication pkg: </a:t>
            </a:r>
            <a:r>
              <a:rPr u="sng">
                <a:solidFill>
                  <a:srgbClr val="08178E"/>
                </a:solidFill>
              </a:rPr>
              <a:t>https://zenodo.org/record/4452730</a:t>
            </a:r>
            <a:endParaRPr u="sng">
              <a:solidFill>
                <a:srgbClr val="011993"/>
              </a:solidFill>
            </a:endParaRPr>
          </a:p>
          <a:p>
            <a:pPr>
              <a:lnSpc>
                <a:spcPct val="110000"/>
              </a:lnSpc>
              <a:spcBef>
                <a:spcPts val="300"/>
              </a:spcBef>
              <a:defRPr>
                <a:latin typeface="+mj-lt"/>
                <a:ea typeface="+mj-ea"/>
                <a:cs typeface="+mj-cs"/>
                <a:sym typeface="Arial"/>
              </a:defRPr>
            </a:pPr>
            <a:endParaRPr u="sng">
              <a:solidFill>
                <a:srgbClr val="011993"/>
              </a:solidFill>
            </a:endParaRPr>
          </a:p>
        </p:txBody>
      </p:sp>
      <p:pic>
        <p:nvPicPr>
          <p:cNvPr id="343" name="SOAR.png" descr="SO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4060" y="3145197"/>
            <a:ext cx="1783885" cy="17838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118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119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1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60" y="2125018"/>
            <a:ext cx="1502558" cy="1502557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Alex"/>
          <p:cNvSpPr txBox="1"/>
          <p:nvPr/>
        </p:nvSpPr>
        <p:spPr>
          <a:xfrm>
            <a:off x="1163192" y="3603881"/>
            <a:ext cx="517494" cy="35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>
            <a:lvl1pPr>
              <a:defRPr sz="1200" b="1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Alex</a:t>
            </a:r>
          </a:p>
        </p:txBody>
      </p:sp>
      <p:grpSp>
        <p:nvGrpSpPr>
          <p:cNvPr id="124" name="Group"/>
          <p:cNvGrpSpPr/>
          <p:nvPr/>
        </p:nvGrpSpPr>
        <p:grpSpPr>
          <a:xfrm>
            <a:off x="5604509" y="2684315"/>
            <a:ext cx="1313502" cy="1754163"/>
            <a:chOff x="0" y="0"/>
            <a:chExt cx="1313500" cy="1754162"/>
          </a:xfrm>
        </p:grpSpPr>
        <p:pic>
          <p:nvPicPr>
            <p:cNvPr id="12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440661"/>
              <a:ext cx="1313501" cy="13135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3" name="Test…"/>
            <p:cNvSpPr txBox="1"/>
            <p:nvPr/>
          </p:nvSpPr>
          <p:spPr>
            <a:xfrm>
              <a:off x="334416" y="0"/>
              <a:ext cx="644668" cy="5334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/>
            <a:p>
              <a:pPr algn="ctr">
                <a:defRPr sz="1200" b="1">
                  <a:latin typeface="+mj-lt"/>
                  <a:ea typeface="+mj-ea"/>
                  <a:cs typeface="+mj-cs"/>
                  <a:sym typeface="Arial"/>
                </a:defRPr>
              </a:pPr>
              <a:r>
                <a:t>Test </a:t>
              </a:r>
            </a:p>
            <a:p>
              <a:pPr algn="ctr">
                <a:defRPr sz="1200" b="1">
                  <a:latin typeface="+mj-lt"/>
                  <a:ea typeface="+mj-ea"/>
                  <a:cs typeface="+mj-cs"/>
                  <a:sym typeface="Arial"/>
                </a:defRPr>
              </a:pPr>
              <a:r>
                <a:t>Cases</a:t>
              </a:r>
            </a:p>
          </p:txBody>
        </p:sp>
      </p:grpSp>
      <p:pic>
        <p:nvPicPr>
          <p:cNvPr id="125" name="torch.pdf" descr="torch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7630" y="2954147"/>
            <a:ext cx="1221026" cy="14920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ytorch_logo-2.png" descr="Pytorch_logo-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2023" y="2826160"/>
            <a:ext cx="1249013" cy="24980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9" name="Group"/>
          <p:cNvGrpSpPr/>
          <p:nvPr/>
        </p:nvGrpSpPr>
        <p:grpSpPr>
          <a:xfrm>
            <a:off x="1397851" y="3984795"/>
            <a:ext cx="4361458" cy="702654"/>
            <a:chOff x="0" y="0"/>
            <a:chExt cx="4361456" cy="702652"/>
          </a:xfrm>
        </p:grpSpPr>
        <p:sp>
          <p:nvSpPr>
            <p:cNvPr id="127" name="Writes TF code"/>
            <p:cNvSpPr txBox="1"/>
            <p:nvPr/>
          </p:nvSpPr>
          <p:spPr>
            <a:xfrm>
              <a:off x="3033966" y="0"/>
              <a:ext cx="1327491" cy="355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1200" b="1"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Writes TF code </a:t>
              </a:r>
            </a:p>
          </p:txBody>
        </p:sp>
        <p:sp>
          <p:nvSpPr>
            <p:cNvPr id="148" name="Connection Line"/>
            <p:cNvSpPr/>
            <p:nvPr/>
          </p:nvSpPr>
          <p:spPr>
            <a:xfrm>
              <a:off x="0" y="115107"/>
              <a:ext cx="3712460" cy="587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83" extrusionOk="0">
                  <a:moveTo>
                    <a:pt x="0" y="0"/>
                  </a:moveTo>
                  <a:cubicBezTo>
                    <a:pt x="118" y="14582"/>
                    <a:pt x="7318" y="21600"/>
                    <a:pt x="21600" y="21054"/>
                  </a:cubicBezTo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/>
            <a:lstStyle/>
            <a:p>
              <a:endParaRPr/>
            </a:p>
          </p:txBody>
        </p:sp>
      </p:grpSp>
      <p:grpSp>
        <p:nvGrpSpPr>
          <p:cNvPr id="146" name="Group"/>
          <p:cNvGrpSpPr/>
          <p:nvPr/>
        </p:nvGrpSpPr>
        <p:grpSpPr>
          <a:xfrm>
            <a:off x="906728" y="857245"/>
            <a:ext cx="7918388" cy="2530201"/>
            <a:chOff x="0" y="0"/>
            <a:chExt cx="7918386" cy="2530200"/>
          </a:xfrm>
        </p:grpSpPr>
        <p:sp>
          <p:nvSpPr>
            <p:cNvPr id="130" name="Line"/>
            <p:cNvSpPr/>
            <p:nvPr/>
          </p:nvSpPr>
          <p:spPr>
            <a:xfrm>
              <a:off x="3705238" y="678505"/>
              <a:ext cx="337731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" name="Line"/>
            <p:cNvSpPr/>
            <p:nvPr/>
          </p:nvSpPr>
          <p:spPr>
            <a:xfrm>
              <a:off x="5768680" y="678505"/>
              <a:ext cx="337731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45" name="Group"/>
            <p:cNvGrpSpPr/>
            <p:nvPr/>
          </p:nvGrpSpPr>
          <p:grpSpPr>
            <a:xfrm>
              <a:off x="0" y="0"/>
              <a:ext cx="7918387" cy="2530201"/>
              <a:chOff x="0" y="0"/>
              <a:chExt cx="7918386" cy="2530200"/>
            </a:xfrm>
          </p:grpSpPr>
          <p:grpSp>
            <p:nvGrpSpPr>
              <p:cNvPr id="141" name="Group"/>
              <p:cNvGrpSpPr/>
              <p:nvPr/>
            </p:nvGrpSpPr>
            <p:grpSpPr>
              <a:xfrm>
                <a:off x="1646916" y="0"/>
                <a:ext cx="6271471" cy="2530201"/>
                <a:chOff x="0" y="0"/>
                <a:chExt cx="6271470" cy="2530200"/>
              </a:xfrm>
            </p:grpSpPr>
            <p:grpSp>
              <p:nvGrpSpPr>
                <p:cNvPr id="134" name="Group"/>
                <p:cNvGrpSpPr/>
                <p:nvPr/>
              </p:nvGrpSpPr>
              <p:grpSpPr>
                <a:xfrm>
                  <a:off x="387551" y="130186"/>
                  <a:ext cx="1532977" cy="1096639"/>
                  <a:chOff x="0" y="0"/>
                  <a:chExt cx="1532976" cy="1096638"/>
                </a:xfrm>
              </p:grpSpPr>
              <p:pic>
                <p:nvPicPr>
                  <p:cNvPr id="132" name="pngwing.com-2.png" descr="pngwing.com-2.png"/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0" y="340750"/>
                    <a:ext cx="415137" cy="415138"/>
                  </a:xfrm>
                  <a:prstGeom prst="rect">
                    <a:avLst/>
                  </a:prstGeom>
                  <a:ln w="12700" cap="flat">
                    <a:noFill/>
                    <a:miter lim="400000"/>
                  </a:ln>
                  <a:effectLst/>
                </p:spPr>
              </p:pic>
              <p:pic>
                <p:nvPicPr>
                  <p:cNvPr id="133" name="pngwing.com-4.png" descr="pngwing.com-4.png"/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436337" y="0"/>
                    <a:ext cx="1096640" cy="1096639"/>
                  </a:xfrm>
                  <a:prstGeom prst="rect">
                    <a:avLst/>
                  </a:prstGeom>
                  <a:ln w="12700" cap="flat">
                    <a:noFill/>
                    <a:miter lim="400000"/>
                  </a:ln>
                  <a:effectLst/>
                </p:spPr>
              </p:pic>
            </p:grpSp>
            <p:sp>
              <p:nvSpPr>
                <p:cNvPr id="135" name="————————————…"/>
                <p:cNvSpPr/>
                <p:nvPr/>
              </p:nvSpPr>
              <p:spPr>
                <a:xfrm>
                  <a:off x="4574110" y="129758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/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endParaRPr/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endParaRPr/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</p:txBody>
            </p:sp>
            <p:sp>
              <p:nvSpPr>
                <p:cNvPr id="136" name="Speech"/>
                <p:cNvSpPr/>
                <p:nvPr/>
              </p:nvSpPr>
              <p:spPr>
                <a:xfrm>
                  <a:off x="797810" y="871132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>
                  <a:lvl1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lvl1pPr>
                </a:lstStyle>
                <a:p>
                  <a:r>
                    <a:t>Speech</a:t>
                  </a:r>
                </a:p>
              </p:txBody>
            </p:sp>
            <p:sp>
              <p:nvSpPr>
                <p:cNvPr id="137" name="Text"/>
                <p:cNvSpPr/>
                <p:nvPr/>
              </p:nvSpPr>
              <p:spPr>
                <a:xfrm>
                  <a:off x="5001470" y="1182778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>
                  <a:lvl1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lvl1pPr>
                </a:lstStyle>
                <a:p>
                  <a:r>
                    <a:t>Text</a:t>
                  </a:r>
                </a:p>
              </p:txBody>
            </p:sp>
            <p:pic>
              <p:nvPicPr>
                <p:cNvPr id="138" name="pngwing.com.png" descr="pngwing.com.png"/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504591" y="77236"/>
                  <a:ext cx="1502558" cy="1202539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139" name="Machine Learning"/>
                <p:cNvSpPr/>
                <p:nvPr/>
              </p:nvSpPr>
              <p:spPr>
                <a:xfrm>
                  <a:off x="2510269" y="1260200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>
                  <a:lvl1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lvl1pPr>
                </a:lstStyle>
                <a:p>
                  <a:r>
                    <a:t>Machine Learning</a:t>
                  </a:r>
                </a:p>
              </p:txBody>
            </p:sp>
            <p:sp>
              <p:nvSpPr>
                <p:cNvPr id="140" name="Rounded Rectangle"/>
                <p:cNvSpPr/>
                <p:nvPr/>
              </p:nvSpPr>
              <p:spPr>
                <a:xfrm>
                  <a:off x="0" y="0"/>
                  <a:ext cx="6203397" cy="1604199"/>
                </a:xfrm>
                <a:prstGeom prst="roundRect">
                  <a:avLst>
                    <a:gd name="adj" fmla="val 14308"/>
                  </a:avLst>
                </a:prstGeom>
                <a:noFill/>
                <a:ln w="12700" cap="flat">
                  <a:solidFill>
                    <a:srgbClr val="000000"/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91438" tIns="91438" rIns="91438" bIns="91438" numCol="1" anchor="t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144" name="Group"/>
              <p:cNvGrpSpPr/>
              <p:nvPr/>
            </p:nvGrpSpPr>
            <p:grpSpPr>
              <a:xfrm>
                <a:off x="-1" y="118976"/>
                <a:ext cx="1478507" cy="1270001"/>
                <a:chOff x="0" y="0"/>
                <a:chExt cx="1478505" cy="1270000"/>
              </a:xfrm>
            </p:grpSpPr>
            <p:sp>
              <p:nvSpPr>
                <p:cNvPr id="149" name="Connection Line"/>
                <p:cNvSpPr/>
                <p:nvPr/>
              </p:nvSpPr>
              <p:spPr>
                <a:xfrm>
                  <a:off x="404201" y="606079"/>
                  <a:ext cx="1074305" cy="41311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19798" extrusionOk="0">
                      <a:moveTo>
                        <a:pt x="0" y="19798"/>
                      </a:moveTo>
                      <a:cubicBezTo>
                        <a:pt x="959" y="4654"/>
                        <a:pt x="8159" y="-1802"/>
                        <a:pt x="21600" y="430"/>
                      </a:cubicBezTo>
                    </a:path>
                  </a:pathLst>
                </a:custGeom>
                <a:noFill/>
                <a:ln w="25400" cap="flat">
                  <a:solidFill>
                    <a:srgbClr val="000000"/>
                  </a:solidFill>
                  <a:prstDash val="solid"/>
                  <a:round/>
                  <a:tailEnd type="triangle" w="med" len="med"/>
                </a:ln>
                <a:effectLst/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43" name="Wants to create…"/>
                <p:cNvSpPr/>
                <p:nvPr/>
              </p:nvSpPr>
              <p:spPr>
                <a:xfrm>
                  <a:off x="0" y="0"/>
                  <a:ext cx="1270000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/>
                <a:p>
                  <a: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Wants to create</a:t>
                  </a:r>
                </a:p>
                <a:p>
                  <a: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a speech recognition </a:t>
                  </a:r>
                </a:p>
                <a:p>
                  <a: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system</a:t>
                  </a:r>
                </a:p>
              </p:txBody>
            </p:sp>
          </p:grpSp>
        </p:grpSp>
      </p:grpSp>
      <p:sp>
        <p:nvSpPr>
          <p:cNvPr id="147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Alex wants to replace TensorFlow with PyTorch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152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Does Alex have to start from scratch?</a:t>
            </a:r>
          </a:p>
        </p:txBody>
      </p:sp>
      <p:sp>
        <p:nvSpPr>
          <p:cNvPr id="153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154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60" y="2125018"/>
            <a:ext cx="1502558" cy="1502557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Alex"/>
          <p:cNvSpPr txBox="1"/>
          <p:nvPr/>
        </p:nvSpPr>
        <p:spPr>
          <a:xfrm>
            <a:off x="1163192" y="3603881"/>
            <a:ext cx="517494" cy="35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8" tIns="91438" rIns="91438" bIns="91438">
            <a:spAutoFit/>
          </a:bodyPr>
          <a:lstStyle>
            <a:lvl1pPr>
              <a:defRPr sz="1200" b="1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Alex</a:t>
            </a:r>
          </a:p>
        </p:txBody>
      </p:sp>
      <p:grpSp>
        <p:nvGrpSpPr>
          <p:cNvPr id="159" name="Group"/>
          <p:cNvGrpSpPr/>
          <p:nvPr/>
        </p:nvGrpSpPr>
        <p:grpSpPr>
          <a:xfrm>
            <a:off x="5604509" y="2684315"/>
            <a:ext cx="1313502" cy="1754163"/>
            <a:chOff x="0" y="0"/>
            <a:chExt cx="1313500" cy="1754162"/>
          </a:xfrm>
        </p:grpSpPr>
        <p:pic>
          <p:nvPicPr>
            <p:cNvPr id="157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440661"/>
              <a:ext cx="1313501" cy="13135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8" name="Test…"/>
            <p:cNvSpPr txBox="1"/>
            <p:nvPr/>
          </p:nvSpPr>
          <p:spPr>
            <a:xfrm>
              <a:off x="334416" y="0"/>
              <a:ext cx="644668" cy="5334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/>
            <a:p>
              <a:pPr algn="ctr">
                <a:defRPr sz="1200" b="1">
                  <a:latin typeface="+mj-lt"/>
                  <a:ea typeface="+mj-ea"/>
                  <a:cs typeface="+mj-cs"/>
                  <a:sym typeface="Arial"/>
                </a:defRPr>
              </a:pPr>
              <a:r>
                <a:t>Test </a:t>
              </a:r>
            </a:p>
            <a:p>
              <a:pPr algn="ctr">
                <a:defRPr sz="1200" b="1">
                  <a:latin typeface="+mj-lt"/>
                  <a:ea typeface="+mj-ea"/>
                  <a:cs typeface="+mj-cs"/>
                  <a:sym typeface="Arial"/>
                </a:defRPr>
              </a:pPr>
              <a:r>
                <a:t>Cases</a:t>
              </a:r>
            </a:p>
          </p:txBody>
        </p:sp>
      </p:grpSp>
      <p:pic>
        <p:nvPicPr>
          <p:cNvPr id="160" name="torch.pdf" descr="torch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7630" y="2954147"/>
            <a:ext cx="1221026" cy="14920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Pytorch_logo-2.png" descr="Pytorch_logo-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2023" y="2826160"/>
            <a:ext cx="1249013" cy="24980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4" name="Group"/>
          <p:cNvGrpSpPr/>
          <p:nvPr/>
        </p:nvGrpSpPr>
        <p:grpSpPr>
          <a:xfrm>
            <a:off x="1397851" y="3984795"/>
            <a:ext cx="4361458" cy="702654"/>
            <a:chOff x="0" y="0"/>
            <a:chExt cx="4361456" cy="702652"/>
          </a:xfrm>
        </p:grpSpPr>
        <p:sp>
          <p:nvSpPr>
            <p:cNvPr id="162" name="Writes TF code"/>
            <p:cNvSpPr txBox="1"/>
            <p:nvPr/>
          </p:nvSpPr>
          <p:spPr>
            <a:xfrm>
              <a:off x="3033966" y="0"/>
              <a:ext cx="1327491" cy="355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1200" b="1"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Writes TF code </a:t>
              </a:r>
            </a:p>
          </p:txBody>
        </p:sp>
        <p:sp>
          <p:nvSpPr>
            <p:cNvPr id="186" name="Connection Line"/>
            <p:cNvSpPr/>
            <p:nvPr/>
          </p:nvSpPr>
          <p:spPr>
            <a:xfrm>
              <a:off x="0" y="115107"/>
              <a:ext cx="3712460" cy="587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83" extrusionOk="0">
                  <a:moveTo>
                    <a:pt x="0" y="0"/>
                  </a:moveTo>
                  <a:cubicBezTo>
                    <a:pt x="118" y="14582"/>
                    <a:pt x="7318" y="21600"/>
                    <a:pt x="21600" y="21054"/>
                  </a:cubicBezTo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/>
            <a:lstStyle/>
            <a:p>
              <a:endParaRPr/>
            </a:p>
          </p:txBody>
        </p:sp>
      </p:grpSp>
      <p:grpSp>
        <p:nvGrpSpPr>
          <p:cNvPr id="181" name="Group"/>
          <p:cNvGrpSpPr/>
          <p:nvPr/>
        </p:nvGrpSpPr>
        <p:grpSpPr>
          <a:xfrm>
            <a:off x="906728" y="857245"/>
            <a:ext cx="7918388" cy="2530201"/>
            <a:chOff x="0" y="0"/>
            <a:chExt cx="7918386" cy="2530200"/>
          </a:xfrm>
        </p:grpSpPr>
        <p:sp>
          <p:nvSpPr>
            <p:cNvPr id="165" name="Line"/>
            <p:cNvSpPr/>
            <p:nvPr/>
          </p:nvSpPr>
          <p:spPr>
            <a:xfrm>
              <a:off x="3705238" y="678505"/>
              <a:ext cx="337731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" name="Line"/>
            <p:cNvSpPr/>
            <p:nvPr/>
          </p:nvSpPr>
          <p:spPr>
            <a:xfrm>
              <a:off x="5768680" y="678505"/>
              <a:ext cx="337731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grpSp>
          <p:nvGrpSpPr>
            <p:cNvPr id="180" name="Group"/>
            <p:cNvGrpSpPr/>
            <p:nvPr/>
          </p:nvGrpSpPr>
          <p:grpSpPr>
            <a:xfrm>
              <a:off x="0" y="0"/>
              <a:ext cx="7918387" cy="2530201"/>
              <a:chOff x="0" y="0"/>
              <a:chExt cx="7918386" cy="2530200"/>
            </a:xfrm>
          </p:grpSpPr>
          <p:grpSp>
            <p:nvGrpSpPr>
              <p:cNvPr id="176" name="Group"/>
              <p:cNvGrpSpPr/>
              <p:nvPr/>
            </p:nvGrpSpPr>
            <p:grpSpPr>
              <a:xfrm>
                <a:off x="1646916" y="0"/>
                <a:ext cx="6271471" cy="2530201"/>
                <a:chOff x="0" y="0"/>
                <a:chExt cx="6271470" cy="2530200"/>
              </a:xfrm>
            </p:grpSpPr>
            <p:grpSp>
              <p:nvGrpSpPr>
                <p:cNvPr id="169" name="Group"/>
                <p:cNvGrpSpPr/>
                <p:nvPr/>
              </p:nvGrpSpPr>
              <p:grpSpPr>
                <a:xfrm>
                  <a:off x="387551" y="130186"/>
                  <a:ext cx="1532977" cy="1096639"/>
                  <a:chOff x="0" y="0"/>
                  <a:chExt cx="1532976" cy="1096638"/>
                </a:xfrm>
              </p:grpSpPr>
              <p:pic>
                <p:nvPicPr>
                  <p:cNvPr id="167" name="pngwing.com-2.png" descr="pngwing.com-2.png"/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0" y="340750"/>
                    <a:ext cx="415137" cy="415138"/>
                  </a:xfrm>
                  <a:prstGeom prst="rect">
                    <a:avLst/>
                  </a:prstGeom>
                  <a:ln w="12700" cap="flat">
                    <a:noFill/>
                    <a:miter lim="400000"/>
                  </a:ln>
                  <a:effectLst/>
                </p:spPr>
              </p:pic>
              <p:pic>
                <p:nvPicPr>
                  <p:cNvPr id="168" name="pngwing.com-4.png" descr="pngwing.com-4.png"/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436337" y="0"/>
                    <a:ext cx="1096640" cy="1096639"/>
                  </a:xfrm>
                  <a:prstGeom prst="rect">
                    <a:avLst/>
                  </a:prstGeom>
                  <a:ln w="12700" cap="flat">
                    <a:noFill/>
                    <a:miter lim="400000"/>
                  </a:ln>
                  <a:effectLst/>
                </p:spPr>
              </p:pic>
            </p:grpSp>
            <p:sp>
              <p:nvSpPr>
                <p:cNvPr id="170" name="————————————…"/>
                <p:cNvSpPr/>
                <p:nvPr/>
              </p:nvSpPr>
              <p:spPr>
                <a:xfrm>
                  <a:off x="4574110" y="129758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/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endParaRPr/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endParaRPr/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————————————————-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</a:t>
                  </a:r>
                </a:p>
                <a:p>
                  <a:pPr defTabSz="457200">
                    <a:lnSpc>
                      <a:spcPct val="60000"/>
                    </a:lnSpc>
                    <a:defRPr sz="600">
                      <a:solidFill>
                        <a:srgbClr val="202124"/>
                      </a:solidFill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———————————————</a:t>
                  </a:r>
                </a:p>
              </p:txBody>
            </p:sp>
            <p:sp>
              <p:nvSpPr>
                <p:cNvPr id="171" name="Speech"/>
                <p:cNvSpPr/>
                <p:nvPr/>
              </p:nvSpPr>
              <p:spPr>
                <a:xfrm>
                  <a:off x="797810" y="871132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>
                  <a:lvl1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lvl1pPr>
                </a:lstStyle>
                <a:p>
                  <a:r>
                    <a:t>Speech</a:t>
                  </a:r>
                </a:p>
              </p:txBody>
            </p:sp>
            <p:sp>
              <p:nvSpPr>
                <p:cNvPr id="172" name="Text"/>
                <p:cNvSpPr/>
                <p:nvPr/>
              </p:nvSpPr>
              <p:spPr>
                <a:xfrm>
                  <a:off x="5001470" y="1182778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>
                  <a:lvl1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lvl1pPr>
                </a:lstStyle>
                <a:p>
                  <a:r>
                    <a:t>Text</a:t>
                  </a:r>
                </a:p>
              </p:txBody>
            </p:sp>
            <p:pic>
              <p:nvPicPr>
                <p:cNvPr id="173" name="pngwing.com.png" descr="pngwing.com.png"/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504591" y="77236"/>
                  <a:ext cx="1502558" cy="1202539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174" name="Machine Learning"/>
                <p:cNvSpPr/>
                <p:nvPr/>
              </p:nvSpPr>
              <p:spPr>
                <a:xfrm>
                  <a:off x="2510269" y="1260200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>
                  <a:lvl1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lvl1pPr>
                </a:lstStyle>
                <a:p>
                  <a:r>
                    <a:t>Machine Learning</a:t>
                  </a:r>
                </a:p>
              </p:txBody>
            </p:sp>
            <p:sp>
              <p:nvSpPr>
                <p:cNvPr id="175" name="Rounded Rectangle"/>
                <p:cNvSpPr/>
                <p:nvPr/>
              </p:nvSpPr>
              <p:spPr>
                <a:xfrm>
                  <a:off x="0" y="0"/>
                  <a:ext cx="6203397" cy="1604199"/>
                </a:xfrm>
                <a:prstGeom prst="roundRect">
                  <a:avLst>
                    <a:gd name="adj" fmla="val 14308"/>
                  </a:avLst>
                </a:prstGeom>
                <a:noFill/>
                <a:ln w="12700" cap="flat">
                  <a:solidFill>
                    <a:srgbClr val="000000"/>
                  </a:solidFill>
                  <a:custDash>
                    <a:ds d="200000" sp="200000"/>
                  </a:custDash>
                  <a:miter lim="400000"/>
                </a:ln>
                <a:effectLst/>
              </p:spPr>
              <p:txBody>
                <a:bodyPr wrap="square" lIns="91438" tIns="91438" rIns="91438" bIns="91438" numCol="1" anchor="t">
                  <a:noAutofit/>
                </a:bodyPr>
                <a:lstStyle/>
                <a:p>
                  <a:endParaRPr/>
                </a:p>
              </p:txBody>
            </p:sp>
          </p:grpSp>
          <p:grpSp>
            <p:nvGrpSpPr>
              <p:cNvPr id="179" name="Group"/>
              <p:cNvGrpSpPr/>
              <p:nvPr/>
            </p:nvGrpSpPr>
            <p:grpSpPr>
              <a:xfrm>
                <a:off x="-1" y="118976"/>
                <a:ext cx="1478507" cy="1270001"/>
                <a:chOff x="0" y="0"/>
                <a:chExt cx="1478505" cy="1270000"/>
              </a:xfrm>
            </p:grpSpPr>
            <p:sp>
              <p:nvSpPr>
                <p:cNvPr id="187" name="Connection Line"/>
                <p:cNvSpPr/>
                <p:nvPr/>
              </p:nvSpPr>
              <p:spPr>
                <a:xfrm>
                  <a:off x="404201" y="606079"/>
                  <a:ext cx="1074305" cy="41311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19798" extrusionOk="0">
                      <a:moveTo>
                        <a:pt x="0" y="19798"/>
                      </a:moveTo>
                      <a:cubicBezTo>
                        <a:pt x="959" y="4654"/>
                        <a:pt x="8159" y="-1802"/>
                        <a:pt x="21600" y="430"/>
                      </a:cubicBezTo>
                    </a:path>
                  </a:pathLst>
                </a:custGeom>
                <a:noFill/>
                <a:ln w="25400" cap="flat">
                  <a:solidFill>
                    <a:srgbClr val="000000"/>
                  </a:solidFill>
                  <a:prstDash val="solid"/>
                  <a:round/>
                  <a:tailEnd type="triangle" w="med" len="med"/>
                </a:ln>
                <a:effectLst/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178" name="Wants to create…"/>
                <p:cNvSpPr/>
                <p:nvPr/>
              </p:nvSpPr>
              <p:spPr>
                <a:xfrm>
                  <a:off x="0" y="0"/>
                  <a:ext cx="1270000" cy="1270000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none" lIns="91438" tIns="91438" rIns="91438" bIns="91438" numCol="1" anchor="t">
                  <a:spAutoFit/>
                </a:bodyPr>
                <a:lstStyle/>
                <a:p>
                  <a: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Wants to create</a:t>
                  </a:r>
                </a:p>
                <a:p>
                  <a: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a speech recognition </a:t>
                  </a:r>
                </a:p>
                <a:p>
                  <a:pPr>
                    <a:defRPr sz="1200" b="1">
                      <a:latin typeface="+mj-lt"/>
                      <a:ea typeface="+mj-ea"/>
                      <a:cs typeface="+mj-cs"/>
                      <a:sym typeface="Arial"/>
                    </a:defRPr>
                  </a:pPr>
                  <a:r>
                    <a:t>system</a:t>
                  </a:r>
                </a:p>
              </p:txBody>
            </p:sp>
          </p:grpSp>
        </p:grpSp>
      </p:grpSp>
      <p:grpSp>
        <p:nvGrpSpPr>
          <p:cNvPr id="185" name="Group"/>
          <p:cNvGrpSpPr/>
          <p:nvPr/>
        </p:nvGrpSpPr>
        <p:grpSpPr>
          <a:xfrm>
            <a:off x="637311" y="1710654"/>
            <a:ext cx="1785435" cy="1280153"/>
            <a:chOff x="0" y="0"/>
            <a:chExt cx="1785433" cy="1280151"/>
          </a:xfrm>
        </p:grpSpPr>
        <p:sp>
          <p:nvSpPr>
            <p:cNvPr id="182" name="?"/>
            <p:cNvSpPr txBox="1"/>
            <p:nvPr/>
          </p:nvSpPr>
          <p:spPr>
            <a:xfrm>
              <a:off x="1256275" y="492839"/>
              <a:ext cx="529159" cy="7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4300" b="1">
                  <a:solidFill>
                    <a:srgbClr val="FF2600"/>
                  </a:solidFill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?</a:t>
              </a:r>
            </a:p>
          </p:txBody>
        </p:sp>
        <p:sp>
          <p:nvSpPr>
            <p:cNvPr id="183" name="?"/>
            <p:cNvSpPr txBox="1"/>
            <p:nvPr/>
          </p:nvSpPr>
          <p:spPr>
            <a:xfrm>
              <a:off x="0" y="114823"/>
              <a:ext cx="529158" cy="7873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4300" b="1">
                  <a:solidFill>
                    <a:srgbClr val="FF2600"/>
                  </a:solidFill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?</a:t>
              </a:r>
            </a:p>
          </p:txBody>
        </p:sp>
        <p:sp>
          <p:nvSpPr>
            <p:cNvPr id="184" name="?"/>
            <p:cNvSpPr txBox="1"/>
            <p:nvPr/>
          </p:nvSpPr>
          <p:spPr>
            <a:xfrm>
              <a:off x="833231" y="0"/>
              <a:ext cx="529159" cy="7873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4300" b="1">
                  <a:solidFill>
                    <a:srgbClr val="FF2600"/>
                  </a:solidFill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?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190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191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92" name="Text Placeholder 2"/>
          <p:cNvSpPr txBox="1"/>
          <p:nvPr/>
        </p:nvSpPr>
        <p:spPr>
          <a:xfrm>
            <a:off x="1143000" y="1077793"/>
            <a:ext cx="7366000" cy="681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This is an API refactoring / migration problem</a:t>
            </a:r>
          </a:p>
          <a:p>
            <a: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Libraries stop being supported, new alternatives emerge, etc.</a:t>
            </a:r>
          </a:p>
        </p:txBody>
      </p:sp>
      <p:sp>
        <p:nvSpPr>
          <p:cNvPr id="193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API migration problem</a:t>
            </a:r>
          </a:p>
        </p:txBody>
      </p:sp>
      <p:pic>
        <p:nvPicPr>
          <p:cNvPr id="194" name="Screen Shot 2021-09-11 at 10.23.59 AM.png" descr="Screen Shot 2021-09-11 at 10.23.59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898" y="3194916"/>
            <a:ext cx="3314132" cy="14915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Screen Shot 2021-09-11 at 10.28.35 AM.png" descr="Screen Shot 2021-09-11 at 10.28.35 A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41" y="2198614"/>
            <a:ext cx="3847440" cy="90974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9" name="Group"/>
          <p:cNvGrpSpPr/>
          <p:nvPr/>
        </p:nvGrpSpPr>
        <p:grpSpPr>
          <a:xfrm>
            <a:off x="4488174" y="1929543"/>
            <a:ext cx="4533732" cy="2840750"/>
            <a:chOff x="0" y="0"/>
            <a:chExt cx="4548556" cy="2764369"/>
          </a:xfrm>
        </p:grpSpPr>
        <p:pic>
          <p:nvPicPr>
            <p:cNvPr id="196" name="Screen Shot 2021-09-11 at 10.26.34 AM.png" descr="Screen Shot 2021-09-11 at 10.26.34 AM.png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0" y="344802"/>
              <a:ext cx="4548557" cy="24195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7" name="TensorFlow"/>
            <p:cNvSpPr txBox="1"/>
            <p:nvPr/>
          </p:nvSpPr>
          <p:spPr>
            <a:xfrm>
              <a:off x="3214539" y="0"/>
              <a:ext cx="758149" cy="293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800" b="1">
                  <a:solidFill>
                    <a:srgbClr val="51729F"/>
                  </a:solidFill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TensorFlow</a:t>
              </a:r>
            </a:p>
          </p:txBody>
        </p:sp>
        <p:sp>
          <p:nvSpPr>
            <p:cNvPr id="198" name="PyTorch"/>
            <p:cNvSpPr txBox="1"/>
            <p:nvPr/>
          </p:nvSpPr>
          <p:spPr>
            <a:xfrm>
              <a:off x="3214539" y="181550"/>
              <a:ext cx="594538" cy="2938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800" b="1">
                  <a:solidFill>
                    <a:srgbClr val="CD5351"/>
                  </a:solidFill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PyTorch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" grpId="2" animBg="1" advAuto="0"/>
      <p:bldP spid="195" grpId="1" animBg="1" advAuto="0"/>
      <p:bldP spid="199" grpId="3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02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A Synthesis Approach for API Refactoring</a:t>
            </a:r>
          </a:p>
        </p:txBody>
      </p:sp>
      <p:sp>
        <p:nvSpPr>
          <p:cNvPr id="203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04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05" name="Text Placeholder 2"/>
          <p:cNvSpPr txBox="1"/>
          <p:nvPr/>
        </p:nvSpPr>
        <p:spPr>
          <a:xfrm>
            <a:off x="1143000" y="1079500"/>
            <a:ext cx="736600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180473" indent="-180473">
              <a:lnSpc>
                <a:spcPct val="11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SOAR’s an end-to-end technique for API migration</a:t>
            </a:r>
          </a:p>
        </p:txBody>
      </p:sp>
      <p:grpSp>
        <p:nvGrpSpPr>
          <p:cNvPr id="208" name="Group"/>
          <p:cNvGrpSpPr/>
          <p:nvPr/>
        </p:nvGrpSpPr>
        <p:grpSpPr>
          <a:xfrm>
            <a:off x="1007580" y="1655456"/>
            <a:ext cx="3624579" cy="2990979"/>
            <a:chOff x="0" y="0"/>
            <a:chExt cx="3624577" cy="2990978"/>
          </a:xfrm>
        </p:grpSpPr>
        <p:sp>
          <p:nvSpPr>
            <p:cNvPr id="206" name="import tensorflow as tf…"/>
            <p:cNvSpPr txBox="1"/>
            <p:nvPr/>
          </p:nvSpPr>
          <p:spPr>
            <a:xfrm>
              <a:off x="0" y="0"/>
              <a:ext cx="3624578" cy="2824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/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rPr>
                  <a:solidFill>
                    <a:srgbClr val="09198E"/>
                  </a:solidFill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import</a:t>
              </a:r>
              <a:r>
                <a:t> tensorflow </a:t>
              </a:r>
              <a:r>
                <a:rPr>
                  <a:solidFill>
                    <a:srgbClr val="09198E"/>
                  </a:solidFill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as</a:t>
              </a:r>
              <a:r>
                <a:t> tf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endParaRPr/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class</a:t>
              </a:r>
              <a:r>
                <a:t> </a:t>
              </a:r>
              <a:r>
                <a:rPr>
                  <a:solidFill>
                    <a:srgbClr val="021994"/>
                  </a:solidFill>
                </a:rPr>
                <a:t>TensorLin</a:t>
              </a:r>
              <a:r>
                <a:t>(tf.keras.</a:t>
              </a:r>
              <a:r>
                <a:rPr>
                  <a:solidFill>
                    <a:srgbClr val="9C27B0"/>
                  </a:solidFill>
                </a:rPr>
                <a:t>Model</a:t>
              </a:r>
              <a:r>
                <a:t>):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</a:t>
              </a: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def</a:t>
              </a:r>
              <a:r>
                <a:t> </a:t>
              </a:r>
              <a:r>
                <a:rPr>
                  <a:solidFill>
                    <a:srgbClr val="021994"/>
                  </a:solidFill>
                </a:rPr>
                <a:t>__init__</a:t>
              </a:r>
              <a:r>
                <a:t>(self, **kwargs):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</a:t>
              </a:r>
              <a:r>
                <a:rPr>
                  <a:solidFill>
                    <a:srgbClr val="006DBC"/>
                  </a:solidFill>
                </a:rPr>
                <a:t>super</a:t>
              </a:r>
              <a:r>
                <a:t>(</a:t>
              </a:r>
              <a:r>
                <a:rPr>
                  <a:solidFill>
                    <a:srgbClr val="021994"/>
                  </a:solidFill>
                </a:rPr>
                <a:t>TensorLin</a:t>
              </a:r>
              <a:r>
                <a:t>, self)</a:t>
              </a:r>
              <a:r>
                <a:rPr>
                  <a:solidFill>
                    <a:srgbClr val="BF8F00"/>
                  </a:solidFill>
                </a:rPr>
                <a:t>.__</a:t>
              </a:r>
              <a:r>
                <a:t>init</a:t>
              </a:r>
              <a:r>
                <a:rPr>
                  <a:solidFill>
                    <a:srgbClr val="BF8F00"/>
                  </a:solidFill>
                </a:rPr>
                <a:t>__</a:t>
              </a:r>
              <a:r>
                <a:t>()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self.fc1 = tf.keras.layers.</a:t>
              </a:r>
              <a:r>
                <a:rPr>
                  <a:solidFill>
                    <a:srgbClr val="021994"/>
                  </a:solidFill>
                </a:rPr>
                <a:t>Dense</a:t>
              </a:r>
              <a:r>
                <a:t>(</a:t>
              </a:r>
              <a:r>
                <a:rPr>
                  <a:solidFill>
                    <a:srgbClr val="BF8F00"/>
                  </a:solidFill>
                </a:rPr>
                <a:t>128</a:t>
              </a:r>
              <a:r>
                <a:t>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self.fc2 = tf.keras.layers.</a:t>
              </a:r>
              <a:r>
                <a:rPr>
                  <a:solidFill>
                    <a:srgbClr val="021994"/>
                  </a:solidFill>
                </a:rPr>
                <a:t>Dense</a:t>
              </a:r>
              <a:r>
                <a:t>(</a:t>
              </a:r>
              <a:r>
                <a:rPr>
                  <a:solidFill>
                    <a:srgbClr val="BF8F00"/>
                  </a:solidFill>
                </a:rPr>
                <a:t>256</a:t>
              </a:r>
              <a:r>
                <a:t>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self.out = tf.keras.layers.</a:t>
              </a:r>
              <a:r>
                <a:rPr>
                  <a:solidFill>
                    <a:srgbClr val="021994"/>
                  </a:solidFill>
                </a:rPr>
                <a:t>Dense</a:t>
              </a:r>
              <a:r>
                <a:t>(</a:t>
              </a:r>
              <a:r>
                <a:rPr>
                  <a:solidFill>
                    <a:srgbClr val="BF8F00"/>
                  </a:solidFill>
                </a:rPr>
                <a:t>10</a:t>
              </a:r>
              <a:r>
                <a:t>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endParaRPr/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</a:t>
              </a: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def</a:t>
              </a:r>
              <a:r>
                <a:t> </a:t>
              </a:r>
              <a:r>
                <a:rPr>
                  <a:solidFill>
                    <a:srgbClr val="021994"/>
                  </a:solidFill>
                </a:rPr>
                <a:t>call</a:t>
              </a:r>
              <a:r>
                <a:t>(self, x):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x = self.</a:t>
              </a:r>
              <a:r>
                <a:rPr>
                  <a:solidFill>
                    <a:srgbClr val="021994"/>
                  </a:solidFill>
                </a:rPr>
                <a:t>fc1</a:t>
              </a:r>
              <a:r>
                <a:t>(x)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x = self.</a:t>
              </a:r>
              <a:r>
                <a:rPr>
                  <a:solidFill>
                    <a:srgbClr val="021994"/>
                  </a:solidFill>
                </a:rPr>
                <a:t>fc2</a:t>
              </a:r>
              <a:r>
                <a:t>(x)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x = self.</a:t>
              </a:r>
              <a:r>
                <a:rPr>
                  <a:solidFill>
                    <a:srgbClr val="021994"/>
                  </a:solidFill>
                </a:rPr>
                <a:t>out</a:t>
              </a:r>
              <a:r>
                <a:t>(x)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</a:t>
              </a: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return</a:t>
              </a:r>
              <a:r>
                <a:t> x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endParaRPr/>
            </a:p>
          </p:txBody>
        </p:sp>
        <p:sp>
          <p:nvSpPr>
            <p:cNvPr id="207" name="Source (TF)"/>
            <p:cNvSpPr txBox="1"/>
            <p:nvPr/>
          </p:nvSpPr>
          <p:spPr>
            <a:xfrm>
              <a:off x="867604" y="2610716"/>
              <a:ext cx="1143961" cy="3802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1400"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Source (TF)</a:t>
              </a:r>
            </a:p>
          </p:txBody>
        </p:sp>
      </p:grpSp>
      <p:grpSp>
        <p:nvGrpSpPr>
          <p:cNvPr id="211" name="Group"/>
          <p:cNvGrpSpPr/>
          <p:nvPr/>
        </p:nvGrpSpPr>
        <p:grpSpPr>
          <a:xfrm>
            <a:off x="4782820" y="1655456"/>
            <a:ext cx="3472179" cy="2990979"/>
            <a:chOff x="0" y="0"/>
            <a:chExt cx="3472177" cy="2990978"/>
          </a:xfrm>
        </p:grpSpPr>
        <p:sp>
          <p:nvSpPr>
            <p:cNvPr id="209" name="import torch…"/>
            <p:cNvSpPr txBox="1"/>
            <p:nvPr/>
          </p:nvSpPr>
          <p:spPr>
            <a:xfrm>
              <a:off x="0" y="0"/>
              <a:ext cx="3472178" cy="2824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/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rPr>
                  <a:solidFill>
                    <a:srgbClr val="09198E"/>
                  </a:solidFill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import</a:t>
              </a:r>
              <a:r>
                <a:t> torch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endParaRPr/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class</a:t>
              </a:r>
              <a:r>
                <a:t> </a:t>
              </a:r>
              <a:r>
                <a:rPr>
                  <a:solidFill>
                    <a:srgbClr val="021994"/>
                  </a:solidFill>
                </a:rPr>
                <a:t>TorchLin</a:t>
              </a:r>
              <a:r>
                <a:t>(torch.nn.</a:t>
              </a:r>
              <a:r>
                <a:rPr>
                  <a:solidFill>
                    <a:srgbClr val="8F31AB"/>
                  </a:solidFill>
                </a:rPr>
                <a:t>Module</a:t>
              </a:r>
              <a:r>
                <a:t>):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</a:t>
              </a: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def</a:t>
              </a:r>
              <a:r>
                <a:t> </a:t>
              </a:r>
              <a:r>
                <a:rPr>
                  <a:solidFill>
                    <a:srgbClr val="021994"/>
                  </a:solidFill>
                </a:rPr>
                <a:t>__init__</a:t>
              </a:r>
              <a:r>
                <a:t>(self, **kwargs):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</a:t>
              </a:r>
              <a:r>
                <a:rPr>
                  <a:solidFill>
                    <a:srgbClr val="006DBC"/>
                  </a:solidFill>
                </a:rPr>
                <a:t>super</a:t>
              </a:r>
              <a:r>
                <a:t>(</a:t>
              </a:r>
              <a:r>
                <a:rPr>
                  <a:solidFill>
                    <a:srgbClr val="021994"/>
                  </a:solidFill>
                </a:rPr>
                <a:t>TorchLin</a:t>
              </a:r>
              <a:r>
                <a:t>, self)</a:t>
              </a:r>
              <a:r>
                <a:rPr>
                  <a:solidFill>
                    <a:srgbClr val="BF8F00"/>
                  </a:solidFill>
                </a:rPr>
                <a:t>.__</a:t>
              </a:r>
              <a:r>
                <a:t>init</a:t>
              </a:r>
              <a:r>
                <a:rPr>
                  <a:solidFill>
                    <a:srgbClr val="BF8F00"/>
                  </a:solidFill>
                </a:rPr>
                <a:t>__</a:t>
              </a:r>
              <a:r>
                <a:t>()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self.fc1 = torch.nn.</a:t>
              </a:r>
              <a:r>
                <a:rPr>
                  <a:solidFill>
                    <a:srgbClr val="021994"/>
                  </a:solidFill>
                </a:rPr>
                <a:t>Linear</a:t>
              </a:r>
              <a:r>
                <a:t>(</a:t>
              </a:r>
              <a:r>
                <a:rPr>
                  <a:solidFill>
                    <a:srgbClr val="BF8F00"/>
                  </a:solidFill>
                </a:rPr>
                <a:t>50</a:t>
              </a:r>
              <a:r>
                <a:t>,</a:t>
              </a:r>
              <a:r>
                <a:rPr>
                  <a:solidFill>
                    <a:srgbClr val="BF8F00"/>
                  </a:solidFill>
                </a:rPr>
                <a:t>128</a:t>
              </a:r>
              <a:r>
                <a:t>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self.fc2 = torch.nn.</a:t>
              </a:r>
              <a:r>
                <a:rPr>
                  <a:solidFill>
                    <a:srgbClr val="021994"/>
                  </a:solidFill>
                </a:rPr>
                <a:t>Linear</a:t>
              </a:r>
              <a:r>
                <a:t>(</a:t>
              </a:r>
              <a:r>
                <a:rPr>
                  <a:solidFill>
                    <a:srgbClr val="BF8F00"/>
                  </a:solidFill>
                </a:rPr>
                <a:t>128</a:t>
              </a:r>
              <a:r>
                <a:t>,</a:t>
              </a:r>
              <a:r>
                <a:rPr>
                  <a:solidFill>
                    <a:srgbClr val="BF8F00"/>
                  </a:solidFill>
                </a:rPr>
                <a:t>256</a:t>
              </a:r>
              <a:r>
                <a:t>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self.out = torch.nn.</a:t>
              </a:r>
              <a:r>
                <a:rPr>
                  <a:solidFill>
                    <a:srgbClr val="021994"/>
                  </a:solidFill>
                </a:rPr>
                <a:t>Linear</a:t>
              </a:r>
              <a:r>
                <a:t>(</a:t>
              </a:r>
              <a:r>
                <a:rPr>
                  <a:solidFill>
                    <a:srgbClr val="BF8F00"/>
                  </a:solidFill>
                </a:rPr>
                <a:t>256</a:t>
              </a:r>
              <a:r>
                <a:t>,</a:t>
              </a:r>
              <a:r>
                <a:rPr>
                  <a:solidFill>
                    <a:srgbClr val="BF8F00"/>
                  </a:solidFill>
                </a:rPr>
                <a:t>10</a:t>
              </a:r>
              <a:r>
                <a:t>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endParaRPr/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</a:t>
              </a: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def</a:t>
              </a:r>
              <a:r>
                <a:t> </a:t>
              </a:r>
              <a:r>
                <a:rPr>
                  <a:solidFill>
                    <a:srgbClr val="021994"/>
                  </a:solidFill>
                </a:rPr>
                <a:t>forward</a:t>
              </a:r>
              <a:r>
                <a:t>(self, x):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x = self.</a:t>
              </a:r>
              <a:r>
                <a:rPr>
                  <a:solidFill>
                    <a:srgbClr val="021994"/>
                  </a:solidFill>
                </a:rPr>
                <a:t>fc1</a:t>
              </a:r>
              <a:r>
                <a:t>(x)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x = self.</a:t>
              </a:r>
              <a:r>
                <a:rPr>
                  <a:solidFill>
                    <a:srgbClr val="021994"/>
                  </a:solidFill>
                </a:rPr>
                <a:t>fc2</a:t>
              </a:r>
              <a:r>
                <a:t>(x)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x = self.</a:t>
              </a:r>
              <a:r>
                <a:rPr>
                  <a:solidFill>
                    <a:srgbClr val="021994"/>
                  </a:solidFill>
                </a:rPr>
                <a:t>out</a:t>
              </a:r>
              <a:r>
                <a:t>(x)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r>
                <a:t>        </a:t>
              </a:r>
              <a:r>
                <a:rPr>
                  <a:latin typeface="JetBrains Mono Bold"/>
                  <a:ea typeface="JetBrains Mono Bold"/>
                  <a:cs typeface="JetBrains Mono Bold"/>
                  <a:sym typeface="JetBrains Mono Bold"/>
                </a:rPr>
                <a:t>return</a:t>
              </a:r>
              <a:r>
                <a:t> x</a:t>
              </a:r>
            </a:p>
            <a:p>
              <a:pPr defTabSz="457200">
                <a:defRPr sz="1000">
                  <a:latin typeface="+mn-lt"/>
                  <a:ea typeface="+mn-ea"/>
                  <a:cs typeface="+mn-cs"/>
                  <a:sym typeface="JetBrains Mono Regular"/>
                </a:defRPr>
              </a:pPr>
              <a:endParaRPr/>
            </a:p>
          </p:txBody>
        </p:sp>
        <p:sp>
          <p:nvSpPr>
            <p:cNvPr id="210" name="Target (Torch)"/>
            <p:cNvSpPr txBox="1"/>
            <p:nvPr/>
          </p:nvSpPr>
          <p:spPr>
            <a:xfrm>
              <a:off x="1089924" y="2610716"/>
              <a:ext cx="1292330" cy="3802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91438" tIns="91438" rIns="91438" bIns="91438" numCol="1" anchor="t">
              <a:spAutoFit/>
            </a:bodyPr>
            <a:lstStyle>
              <a:lvl1pPr>
                <a:defRPr sz="1400"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Target (Torch)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15"/>
          <p:cNvSpPr txBox="1"/>
          <p:nvPr/>
        </p:nvSpPr>
        <p:spPr>
          <a:xfrm>
            <a:off x="1744753" y="4907432"/>
            <a:ext cx="3894047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8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SOAR: A Synthesis Approach for Open-Source API Refactoring</a:t>
            </a:r>
          </a:p>
        </p:txBody>
      </p:sp>
      <p:sp>
        <p:nvSpPr>
          <p:cNvPr id="214" name="Date Placeholder 14"/>
          <p:cNvSpPr txBox="1"/>
          <p:nvPr/>
        </p:nvSpPr>
        <p:spPr>
          <a:xfrm>
            <a:off x="805963" y="4907432"/>
            <a:ext cx="93879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700">
                <a:solidFill>
                  <a:schemeClr val="accent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24/05/2021</a:t>
            </a:r>
          </a:p>
        </p:txBody>
      </p:sp>
      <p:sp>
        <p:nvSpPr>
          <p:cNvPr id="215" name="Slide Number Placeholder 16"/>
          <p:cNvSpPr txBox="1">
            <a:spLocks noGrp="1"/>
          </p:cNvSpPr>
          <p:nvPr>
            <p:ph type="sldNum" sz="quarter" idx="2"/>
          </p:nvPr>
        </p:nvSpPr>
        <p:spPr>
          <a:xfrm>
            <a:off x="497332" y="4907433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16" name="Text Placeholder 2"/>
          <p:cNvSpPr txBox="1"/>
          <p:nvPr/>
        </p:nvSpPr>
        <p:spPr>
          <a:xfrm>
            <a:off x="1143000" y="1079500"/>
            <a:ext cx="7366000" cy="810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180473" indent="-180473">
              <a:lnSpc>
                <a:spcPct val="160000"/>
              </a:lnSpc>
              <a:spcBef>
                <a:spcPts val="300"/>
              </a:spcBef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lvl1pPr>
            <a:lvl2pPr marL="748631" indent="-240631">
              <a:lnSpc>
                <a:spcPct val="120000"/>
              </a:lnSpc>
              <a:spcBef>
                <a:spcPts val="300"/>
              </a:spcBef>
              <a:buSzPct val="100000"/>
              <a:buAutoNum type="arabicPeriod"/>
              <a:defRPr b="1">
                <a:latin typeface="+mj-lt"/>
                <a:ea typeface="+mj-ea"/>
                <a:cs typeface="+mj-cs"/>
                <a:sym typeface="Arial"/>
              </a:defRPr>
            </a:lvl2pPr>
          </a:lstStyle>
          <a:p>
            <a:r>
              <a:t>SOAR is built upon three key observations:</a:t>
            </a:r>
          </a:p>
          <a:p>
            <a:pPr lvl="1"/>
            <a:r>
              <a:t>Data science APIs are well documented</a:t>
            </a:r>
          </a:p>
        </p:txBody>
      </p:sp>
      <p:sp>
        <p:nvSpPr>
          <p:cNvPr id="217" name="Title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200" cap="small"/>
            </a:lvl1pPr>
          </a:lstStyle>
          <a:p>
            <a:r>
              <a:t>SOAR: A Synthesis Approach for API Refactoring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tf.png" descr="t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21864" y="-17780000"/>
            <a:ext cx="13587729" cy="534048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070 -1.456790" pathEditMode="relative">
                                      <p:cBhvr>
                                        <p:cTn id="6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70 -1.456790 L -0.000070 -3.518519" pathEditMode="relative">
                                      <p:cBhvr>
                                        <p:cTn id="10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torch_screen.png" descr="torch_scree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939" y="-15229"/>
            <a:ext cx="9144001" cy="132511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59 -0.342718" pathEditMode="relative">
                                      <p:cBhvr>
                                        <p:cTn id="6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">
      <a:dk1>
        <a:srgbClr val="000000"/>
      </a:dk1>
      <a:lt1>
        <a:srgbClr val="00587B"/>
      </a:lt1>
      <a:dk2>
        <a:srgbClr val="A7A7A7"/>
      </a:dk2>
      <a:lt2>
        <a:srgbClr val="535353"/>
      </a:lt2>
      <a:accent1>
        <a:srgbClr val="9FC418"/>
      </a:accent1>
      <a:accent2>
        <a:srgbClr val="00587B"/>
      </a:accent2>
      <a:accent3>
        <a:srgbClr val="758C95"/>
      </a:accent3>
      <a:accent4>
        <a:srgbClr val="707070"/>
      </a:accent4>
      <a:accent5>
        <a:srgbClr val="008797"/>
      </a:accent5>
      <a:accent6>
        <a:srgbClr val="3A7FB7"/>
      </a:accent6>
      <a:hlink>
        <a:srgbClr val="0000FF"/>
      </a:hlink>
      <a:folHlink>
        <a:srgbClr val="FF00FF"/>
      </a:folHlink>
    </a:clrScheme>
    <a:fontScheme name="Blank Presentation">
      <a:majorFont>
        <a:latin typeface="Arial"/>
        <a:ea typeface="Arial"/>
        <a:cs typeface="Arial"/>
      </a:majorFont>
      <a:minorFont>
        <a:latin typeface="JetBrains Mono Regular"/>
        <a:ea typeface="JetBrains Mono Regular"/>
        <a:cs typeface="JetBrains Mono Regular"/>
      </a:minorFont>
    </a:fontScheme>
    <a:fmtScheme name="Blank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8" tIns="91438" rIns="91438" bIns="91438" numCol="1" spcCol="38100" rtlCol="0" anchor="t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Roman"/>
            <a:ea typeface="Times Roman"/>
            <a:cs typeface="Times Roman"/>
            <a:sym typeface="Times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91438" tIns="91438" rIns="91438" bIns="91438" numCol="1" spcCol="38100" rtlCol="0" anchor="t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Roman"/>
            <a:ea typeface="Times Roman"/>
            <a:cs typeface="Times Roman"/>
            <a:sym typeface="Times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nk Presentation">
  <a:themeElements>
    <a:clrScheme name="Blank 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FC418"/>
      </a:accent1>
      <a:accent2>
        <a:srgbClr val="00587B"/>
      </a:accent2>
      <a:accent3>
        <a:srgbClr val="758C95"/>
      </a:accent3>
      <a:accent4>
        <a:srgbClr val="707070"/>
      </a:accent4>
      <a:accent5>
        <a:srgbClr val="008797"/>
      </a:accent5>
      <a:accent6>
        <a:srgbClr val="3A7FB7"/>
      </a:accent6>
      <a:hlink>
        <a:srgbClr val="0000FF"/>
      </a:hlink>
      <a:folHlink>
        <a:srgbClr val="FF00FF"/>
      </a:folHlink>
    </a:clrScheme>
    <a:fontScheme name="Blank Presentation">
      <a:majorFont>
        <a:latin typeface="Arial"/>
        <a:ea typeface="Arial"/>
        <a:cs typeface="Arial"/>
      </a:majorFont>
      <a:minorFont>
        <a:latin typeface="JetBrains Mono Regular"/>
        <a:ea typeface="JetBrains Mono Regular"/>
        <a:cs typeface="JetBrains Mono Regular"/>
      </a:minorFont>
    </a:fontScheme>
    <a:fmtScheme name="Blank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8" tIns="91438" rIns="91438" bIns="91438" numCol="1" spcCol="38100" rtlCol="0" anchor="t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Roman"/>
            <a:ea typeface="Times Roman"/>
            <a:cs typeface="Times Roman"/>
            <a:sym typeface="Times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91438" tIns="91438" rIns="91438" bIns="91438" numCol="1" spcCol="38100" rtlCol="0" anchor="t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Roman"/>
            <a:ea typeface="Times Roman"/>
            <a:cs typeface="Times Roman"/>
            <a:sym typeface="Times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4326</Words>
  <Application>Microsoft Office PowerPoint</Application>
  <PresentationFormat>On-screen Show (16:9)</PresentationFormat>
  <Paragraphs>584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Cambria Math</vt:lpstr>
      <vt:lpstr>Helvetica</vt:lpstr>
      <vt:lpstr>JetBrains Mono Bold</vt:lpstr>
      <vt:lpstr>JetBrains Mono Regular</vt:lpstr>
      <vt:lpstr>Times Roman</vt:lpstr>
      <vt:lpstr>Blank Presentation</vt:lpstr>
      <vt:lpstr>SOAR: A Synthesis Approach for Data Science API Refactoring</vt:lpstr>
      <vt:lpstr>Motivation </vt:lpstr>
      <vt:lpstr>Alex wants to replace TensorFlow with PyTorch</vt:lpstr>
      <vt:lpstr>Does Alex have to start from scratch?</vt:lpstr>
      <vt:lpstr>API migration problem</vt:lpstr>
      <vt:lpstr>SOAR: A Synthesis Approach for API Refactoring</vt:lpstr>
      <vt:lpstr>SOAR: A Synthesis Approach for API Refactoring</vt:lpstr>
      <vt:lpstr>PowerPoint Presentation</vt:lpstr>
      <vt:lpstr>PowerPoint Presentation</vt:lpstr>
      <vt:lpstr>SOAR: API Mappings</vt:lpstr>
      <vt:lpstr>SOAR: API Mappings</vt:lpstr>
      <vt:lpstr>API mappings say nothing about the new arguments</vt:lpstr>
      <vt:lpstr>SOAR: A Synthesis Approach for API Refactoring</vt:lpstr>
      <vt:lpstr>SOAR: Program Synthesis</vt:lpstr>
      <vt:lpstr>SOAR: Program Synthesis</vt:lpstr>
      <vt:lpstr>SOAR: A Synthesis Approach for API Refactoring</vt:lpstr>
      <vt:lpstr>SOAR: A Synthesis Approach for API Refactoring</vt:lpstr>
      <vt:lpstr>SOAR: Error Message Understanding</vt:lpstr>
      <vt:lpstr>SOAR: Error Message Understanding</vt:lpstr>
      <vt:lpstr>Benchmarks</vt:lpstr>
      <vt:lpstr>SOAR translates 80% of the benchmarks</vt:lpstr>
      <vt:lpstr>SOAR: Migration Example</vt:lpstr>
      <vt:lpstr>SOAR: Migration Example</vt:lpstr>
      <vt:lpstr>+</vt:lpstr>
      <vt:lpstr>Final Remarks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Synthesis for API Refactoring</dc:title>
  <cp:lastModifiedBy>Aidan Yang</cp:lastModifiedBy>
  <cp:revision>4</cp:revision>
  <dcterms:modified xsi:type="dcterms:W3CDTF">2021-09-29T13:31:29Z</dcterms:modified>
</cp:coreProperties>
</file>